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0" r:id="rId4"/>
    <p:sldId id="262" r:id="rId5"/>
    <p:sldId id="263" r:id="rId6"/>
    <p:sldId id="264" r:id="rId7"/>
    <p:sldId id="267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1" r:id="rId19"/>
    <p:sldId id="280" r:id="rId20"/>
    <p:sldId id="282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ADB4BD"/>
    <a:srgbClr val="217D30"/>
    <a:srgbClr val="252F61"/>
    <a:srgbClr val="9A0000"/>
    <a:srgbClr val="788105"/>
    <a:srgbClr val="36685C"/>
    <a:srgbClr val="365B68"/>
    <a:srgbClr val="263864"/>
    <a:srgbClr val="406C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3797" autoAdjust="0"/>
  </p:normalViewPr>
  <p:slideViewPr>
    <p:cSldViewPr snapToGrid="0" showGuides="1">
      <p:cViewPr varScale="1">
        <p:scale>
          <a:sx n="64" d="100"/>
          <a:sy n="64" d="100"/>
        </p:scale>
        <p:origin x="90" y="462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082023685292209E-2"/>
          <c:y val="5.3833815435638498E-2"/>
          <c:w val="0.95835952629415577"/>
          <c:h val="0.8816373844621762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Text here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rgbClr val="217D30"/>
                  </a:gs>
                  <a:gs pos="100000">
                    <a:srgbClr val="252F61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F3F-4D4D-A5A7-FED3594B9204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100000">
                    <a:srgbClr val="36685C"/>
                  </a:gs>
                  <a:gs pos="0">
                    <a:srgbClr val="9A0000"/>
                  </a:gs>
                </a:gsLst>
                <a:lin ang="5400000" scaled="1"/>
              </a:gra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F3F-4D4D-A5A7-FED3594B920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Sheet1!$A$2:$A$3</c:f>
              <c:strCache>
                <c:ptCount val="2"/>
                <c:pt idx="0">
                  <c:v>BRASIL</c:v>
                </c:pt>
                <c:pt idx="1">
                  <c:v>MEXICO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212.6</c:v>
                </c:pt>
                <c:pt idx="1">
                  <c:v>128.9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F3F-4D4D-A5A7-FED3594B920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33467224"/>
        <c:axId val="633467616"/>
      </c:barChart>
      <c:catAx>
        <c:axId val="633467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50000"/>
                  <a:lumOff val="50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33467616"/>
        <c:crosses val="autoZero"/>
        <c:auto val="1"/>
        <c:lblAlgn val="ctr"/>
        <c:lblOffset val="100"/>
        <c:noMultiLvlLbl val="0"/>
      </c:catAx>
      <c:valAx>
        <c:axId val="63346761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3346722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3F7E3-B63F-4FDC-900E-D95C07ECA799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BAC9C9-9F32-4A75-AF1A-11C02F01E7A8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0496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497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15525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8448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6723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5750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8553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64186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2117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8885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0214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31456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3098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053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BAC9C9-9F32-4A75-AF1A-11C02F01E7A8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424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96F4-D828-2B95-1496-7FDC1B864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D52F8F-212C-40E7-F586-FD08D4576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7A9E87-AAAB-FCF7-4C30-6DD6754A2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4D739-5785-95AA-883F-DEFFC1EF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CC231-9977-DF84-F6E4-2FD74DAE1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1645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D0064-3620-627D-0890-27FC60FC8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1C99C-0A84-8B84-6866-60F635D74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4B774-0D26-6D99-30B8-D57605C37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C6E2F-FDFC-D321-D718-880CE3B5D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0E962-0847-5D61-CEF8-26B4AD163A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4333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7FAB9-847B-DB74-B873-0596D01A03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685C3B-52E3-D506-9618-F19C00717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77F8D-187B-6FAA-286C-5CA95FBAC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5D170-3EF3-8504-5A92-CCD48C3BC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C9AC43-FB94-68FB-130B-F7C7EE25D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9368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1999F-C646-2E4A-13DA-E7552CC3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51E45-BC2C-180E-076C-01319627D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5421D-643F-6066-0CC1-E0D9F1A2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0FF166-12B6-4C21-BA1B-227DC4FC2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68080-665C-2601-6F7E-CAD2CBDC0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5489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0DF8D-E1FF-A916-0B10-584A94C7A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0917F-BE8B-88D9-6E25-BDFA5ED25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05C658-EE00-5EEE-AF9A-4FA462254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1586B-669D-186E-B2E7-A59C9A672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9920F8-C05F-5784-70FA-169E1F13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7601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9B0C6-3B6D-C477-52E9-49504299A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5F3B2-71C4-F26C-C8E6-36306DD17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59BBB-E72C-C0A0-97B2-5C779BD51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E36A0-D1D6-4D45-823C-C81076FA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DB745D-1BAF-4179-56B7-A721D0998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74D8C1-84B2-63E2-F4EC-392CD6EF4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1404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3F5F0-F460-26BE-FC7C-86C6EBA86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242E8C-0A9B-330C-62D1-5E3A485A2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A02BFA-7E67-A945-C283-4442B6095D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BED8F-44ED-CC60-0195-4D6A440A24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B8A8BB-C2B7-88E7-D5B0-68FFD89CFB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7EDCC-0B3F-FA69-7D1F-3ED0392A8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94530-04E2-5668-3776-CEBB3F80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BE322-90DD-2471-5AF5-286459594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9839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621F-09B3-EF50-793B-704B3B98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F26D76-2FFB-E15F-D649-A8C51A11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64435-FAFC-3111-18A4-DF9C95137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38C1F3-13BD-1F2E-0CEA-5B36D6A53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8450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C8F5D1-E50C-1290-AAE9-9265482AC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22C58-2659-2653-BB60-94FE0F774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5D90E-AC08-DA75-E4DE-8AA3D265C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0056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32F3-51FC-1B89-2CDC-78E5CD84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3DA14-AD09-EA68-9643-1B3136260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34F275-1F1D-7B84-142B-B66BE37352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A547D-62C3-64CF-561D-35FE92C3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25EE8-E298-0CD8-5C16-BFCA70973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FC39A9-7CAB-A898-25C0-BEA9FB55F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4871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BA8D5-BFFC-7912-CA03-139A67D55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0F20D9-A503-8165-C37F-C779C9BDD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2C511-EEDB-C154-D364-C8AE987AF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B3414E-3422-8317-559D-735EC01A8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6FB59-A646-E12E-6CAB-FBB46C35F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34800-0D9A-CE09-4B74-44A425124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3652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37C1C-DFB5-E82F-4EBC-8075E55D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4F585-D381-67CC-12C1-565BCC4F03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ADD2-0ACA-8153-A75E-55C4FD060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A05C7D-9302-4F2A-9A28-38B03F7EE9F2}" type="datetimeFigureOut">
              <a:rPr lang="es-MX" smtClean="0"/>
              <a:t>19/10/2022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CF86B-870F-1FFB-721F-141A0F957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95772-CBCF-5ED8-F49C-942E7D84E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90B3C-3BB0-4915-BB4F-57CCBAD9D93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0047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0.jpg"/><Relationship Id="rId3" Type="http://schemas.openxmlformats.org/officeDocument/2006/relationships/image" Target="../media/image9.jpeg"/><Relationship Id="rId7" Type="http://schemas.openxmlformats.org/officeDocument/2006/relationships/image" Target="../media/image5.jpeg"/><Relationship Id="rId12" Type="http://schemas.openxmlformats.org/officeDocument/2006/relationships/hyperlink" Target="http://www.thelondonfoodie.co.uk/2016/04/rustic-chic-moquecas-perfect-beache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jpg"/><Relationship Id="rId5" Type="http://schemas.openxmlformats.org/officeDocument/2006/relationships/image" Target="../media/image7.jpeg"/><Relationship Id="rId10" Type="http://schemas.openxmlformats.org/officeDocument/2006/relationships/image" Target="../media/image8.png"/><Relationship Id="rId4" Type="http://schemas.openxmlformats.org/officeDocument/2006/relationships/hyperlink" Target="https://www.pexels.com/photo/city-night-skyscrapers-long-exposure-45917/" TargetMode="External"/><Relationship Id="rId9" Type="http://schemas.openxmlformats.org/officeDocument/2006/relationships/hyperlink" Target="https://en.wikipedia.org/wiki/Jair_Bolsonaro" TargetMode="External"/><Relationship Id="rId14" Type="http://schemas.openxmlformats.org/officeDocument/2006/relationships/hyperlink" Target="https://www.innaturale.com/10-street-food-al-carnevale-di-rio-da-non-perdere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0.jpg"/><Relationship Id="rId3" Type="http://schemas.openxmlformats.org/officeDocument/2006/relationships/image" Target="../media/image9.jpeg"/><Relationship Id="rId7" Type="http://schemas.openxmlformats.org/officeDocument/2006/relationships/image" Target="../media/image5.jpeg"/><Relationship Id="rId12" Type="http://schemas.openxmlformats.org/officeDocument/2006/relationships/hyperlink" Target="http://www.thelondonfoodie.co.uk/2016/04/rustic-chic-moquecas-perfect-beaches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1.jpg"/><Relationship Id="rId5" Type="http://schemas.openxmlformats.org/officeDocument/2006/relationships/image" Target="../media/image7.jpeg"/><Relationship Id="rId10" Type="http://schemas.openxmlformats.org/officeDocument/2006/relationships/image" Target="../media/image8.png"/><Relationship Id="rId4" Type="http://schemas.openxmlformats.org/officeDocument/2006/relationships/hyperlink" Target="https://www.pexels.com/photo/city-night-skyscrapers-long-exposure-45917/" TargetMode="External"/><Relationship Id="rId9" Type="http://schemas.openxmlformats.org/officeDocument/2006/relationships/hyperlink" Target="https://en.wikipedia.org/wiki/Jair_Bolsonaro" TargetMode="External"/><Relationship Id="rId14" Type="http://schemas.openxmlformats.org/officeDocument/2006/relationships/hyperlink" Target="https://www.innaturale.com/10-street-food-al-carnevale-di-rio-da-non-perdere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hyperlink" Target="https://www.innaturale.com/10-street-food-al-carnevale-di-rio-da-non-perdere/" TargetMode="External"/><Relationship Id="rId3" Type="http://schemas.openxmlformats.org/officeDocument/2006/relationships/image" Target="../media/image9.jpeg"/><Relationship Id="rId7" Type="http://schemas.openxmlformats.org/officeDocument/2006/relationships/image" Target="../media/image5.jpe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5" Type="http://schemas.openxmlformats.org/officeDocument/2006/relationships/hyperlink" Target="http://www.thelondonfoodie.co.uk/2016/04/rustic-chic-moquecas-perfect-beaches.html" TargetMode="External"/><Relationship Id="rId10" Type="http://schemas.openxmlformats.org/officeDocument/2006/relationships/image" Target="../media/image8.png"/><Relationship Id="rId4" Type="http://schemas.openxmlformats.org/officeDocument/2006/relationships/hyperlink" Target="https://www.pexels.com/photo/city-night-skyscrapers-long-exposure-45917/" TargetMode="External"/><Relationship Id="rId9" Type="http://schemas.openxmlformats.org/officeDocument/2006/relationships/hyperlink" Target="https://en.wikipedia.org/wiki/Jair_Bolsonaro" TargetMode="External"/><Relationship Id="rId1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png"/><Relationship Id="rId3" Type="http://schemas.openxmlformats.org/officeDocument/2006/relationships/image" Target="../media/image13.jpg"/><Relationship Id="rId7" Type="http://schemas.openxmlformats.org/officeDocument/2006/relationships/image" Target="../media/image7.jpeg"/><Relationship Id="rId12" Type="http://schemas.openxmlformats.org/officeDocument/2006/relationships/image" Target="../media/image8.png"/><Relationship Id="rId17" Type="http://schemas.openxmlformats.org/officeDocument/2006/relationships/hyperlink" Target="http://www.thelondonfoodie.co.uk/2016/04/rustic-chic-moquecas-perfect-beaches.html" TargetMode="Externa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exels.com/photo/city-night-skyscrapers-long-exposure-45917/" TargetMode="External"/><Relationship Id="rId11" Type="http://schemas.openxmlformats.org/officeDocument/2006/relationships/hyperlink" Target="https://en.wikipedia.org/wiki/Jair_Bolsonaro" TargetMode="External"/><Relationship Id="rId5" Type="http://schemas.openxmlformats.org/officeDocument/2006/relationships/image" Target="../media/image9.jpeg"/><Relationship Id="rId15" Type="http://schemas.openxmlformats.org/officeDocument/2006/relationships/hyperlink" Target="https://www.innaturale.com/10-street-food-al-carnevale-di-rio-da-non-perdere/" TargetMode="External"/><Relationship Id="rId10" Type="http://schemas.openxmlformats.org/officeDocument/2006/relationships/image" Target="../media/image6.jpg"/><Relationship Id="rId4" Type="http://schemas.openxmlformats.org/officeDocument/2006/relationships/hyperlink" Target="https://viajandoenbrasil.com/santa-catarina/que-hacer-balneario-camboriu/" TargetMode="External"/><Relationship Id="rId9" Type="http://schemas.openxmlformats.org/officeDocument/2006/relationships/image" Target="../media/image5.jpeg"/><Relationship Id="rId1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exels.com/photo/city-night-skyscrapers-long-exposure-45917/" TargetMode="External"/><Relationship Id="rId13" Type="http://schemas.openxmlformats.org/officeDocument/2006/relationships/image" Target="../media/image8.png"/><Relationship Id="rId18" Type="http://schemas.openxmlformats.org/officeDocument/2006/relationships/hyperlink" Target="http://www.thelondonfoodie.co.uk/2016/04/rustic-chic-moquecas-perfect-beaches.html" TargetMode="External"/><Relationship Id="rId3" Type="http://schemas.openxmlformats.org/officeDocument/2006/relationships/image" Target="../media/image14.jpeg"/><Relationship Id="rId7" Type="http://schemas.openxmlformats.org/officeDocument/2006/relationships/image" Target="../media/image9.jpeg"/><Relationship Id="rId12" Type="http://schemas.openxmlformats.org/officeDocument/2006/relationships/hyperlink" Target="https://en.wikipedia.org/wiki/Jair_Bolsonaro" TargetMode="External"/><Relationship Id="rId1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www.innaturale.com/10-street-food-al-carnevale-di-rio-da-non-perdere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viajandoenbrasil.com/santa-catarina/que-hacer-balneario-camboriu/" TargetMode="External"/><Relationship Id="rId11" Type="http://schemas.openxmlformats.org/officeDocument/2006/relationships/image" Target="../media/image6.jpg"/><Relationship Id="rId5" Type="http://schemas.openxmlformats.org/officeDocument/2006/relationships/image" Target="../media/image13.jpg"/><Relationship Id="rId15" Type="http://schemas.openxmlformats.org/officeDocument/2006/relationships/image" Target="../media/image10.jpg"/><Relationship Id="rId10" Type="http://schemas.openxmlformats.org/officeDocument/2006/relationships/image" Target="../media/image5.jpeg"/><Relationship Id="rId19" Type="http://schemas.openxmlformats.org/officeDocument/2006/relationships/image" Target="../media/image15.png"/><Relationship Id="rId4" Type="http://schemas.openxmlformats.org/officeDocument/2006/relationships/hyperlink" Target="https://pxhere.com/en/photo/1379596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viajandoenbrasil.com/santa-catarina/que-hacer-balneario-camboriu/" TargetMode="External"/><Relationship Id="rId13" Type="http://schemas.openxmlformats.org/officeDocument/2006/relationships/image" Target="../media/image8.png"/><Relationship Id="rId3" Type="http://schemas.openxmlformats.org/officeDocument/2006/relationships/image" Target="../media/image16.jpg"/><Relationship Id="rId7" Type="http://schemas.openxmlformats.org/officeDocument/2006/relationships/image" Target="../media/image13.jpg"/><Relationship Id="rId12" Type="http://schemas.openxmlformats.org/officeDocument/2006/relationships/hyperlink" Target="https://en.wikipedia.org/wiki/Jair_Bolsonaro" TargetMode="External"/><Relationship Id="rId17" Type="http://schemas.openxmlformats.org/officeDocument/2006/relationships/hyperlink" Target="https://www.goodfreephotos.com/brazil/brasilia/bridge-at-night-in-brasilia-brazil.jpg.php" TargetMode="Externa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en/photo/1379596" TargetMode="External"/><Relationship Id="rId11" Type="http://schemas.openxmlformats.org/officeDocument/2006/relationships/image" Target="../media/image6.jpg"/><Relationship Id="rId5" Type="http://schemas.openxmlformats.org/officeDocument/2006/relationships/image" Target="../media/image14.jpeg"/><Relationship Id="rId15" Type="http://schemas.openxmlformats.org/officeDocument/2006/relationships/image" Target="../media/image15.png"/><Relationship Id="rId10" Type="http://schemas.openxmlformats.org/officeDocument/2006/relationships/image" Target="../media/image5.jpeg"/><Relationship Id="rId4" Type="http://schemas.openxmlformats.org/officeDocument/2006/relationships/hyperlink" Target="https://www.wallpaperflare.com/rio-de-janeiro-statue-christ-the-redeemer-contrails-aerial-view-wallpaper-qvony" TargetMode="External"/><Relationship Id="rId9" Type="http://schemas.openxmlformats.org/officeDocument/2006/relationships/image" Target="../media/image2.png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air_Bolsonaro" TargetMode="External"/><Relationship Id="rId13" Type="http://schemas.openxmlformats.org/officeDocument/2006/relationships/hyperlink" Target="https://www.goodfreephotos.com/brazil/brasilia/bridge-at-night-in-brasilia-brazil.jpg.php" TargetMode="External"/><Relationship Id="rId3" Type="http://schemas.openxmlformats.org/officeDocument/2006/relationships/image" Target="../media/image16.jpg"/><Relationship Id="rId7" Type="http://schemas.openxmlformats.org/officeDocument/2006/relationships/image" Target="../media/image6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hyperlink" Target="https://greatworld2025.blogspot.com/2013/07/christ-redeemer-rio-de-janeiro-brazil.html" TargetMode="External"/><Relationship Id="rId10" Type="http://schemas.openxmlformats.org/officeDocument/2006/relationships/image" Target="../media/image12.png"/><Relationship Id="rId4" Type="http://schemas.openxmlformats.org/officeDocument/2006/relationships/hyperlink" Target="https://www.wallpaperflare.com/rio-de-janeiro-statue-christ-the-redeemer-contrails-aerial-view-wallpaper-qvony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5.png"/><Relationship Id="rId3" Type="http://schemas.openxmlformats.org/officeDocument/2006/relationships/image" Target="../media/image16.jpg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hyperlink" Target="https://cocinandoporsanlucar.com/la-vuelta-a-un-mundo-de-sabores-rio-de-janeiro/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xhere.com/en/photo/1379596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14.jpeg"/><Relationship Id="rId15" Type="http://schemas.openxmlformats.org/officeDocument/2006/relationships/hyperlink" Target="https://www.goodfreephotos.com/brazil/brasilia/bridge-at-night-in-brasilia-brazil.jpg.php" TargetMode="External"/><Relationship Id="rId10" Type="http://schemas.openxmlformats.org/officeDocument/2006/relationships/hyperlink" Target="https://en.wikipedia.org/wiki/Jair_Bolsonaro" TargetMode="External"/><Relationship Id="rId4" Type="http://schemas.openxmlformats.org/officeDocument/2006/relationships/hyperlink" Target="https://www.wallpaperflare.com/rio-de-janeiro-statue-christ-the-redeemer-contrails-aerial-view-wallpaper-qvony" TargetMode="External"/><Relationship Id="rId9" Type="http://schemas.openxmlformats.org/officeDocument/2006/relationships/image" Target="../media/image6.jpg"/><Relationship Id="rId1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air_Bolsonaro" TargetMode="External"/><Relationship Id="rId13" Type="http://schemas.openxmlformats.org/officeDocument/2006/relationships/hyperlink" Target="https://www.goodfreephotos.com/brazil/brasilia/bridge-at-night-in-brasilia-brazil.jpg.php" TargetMode="External"/><Relationship Id="rId18" Type="http://schemas.openxmlformats.org/officeDocument/2006/relationships/image" Target="../media/image21.png"/><Relationship Id="rId3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7.jpg"/><Relationship Id="rId17" Type="http://schemas.openxmlformats.org/officeDocument/2006/relationships/hyperlink" Target="https://www.wallpaperflare.com/rio-de-janeiro-statue-christ-the-redeemer-contrails-aerial-view-wallpaper-qvony" TargetMode="Externa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6.jp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5.png"/><Relationship Id="rId5" Type="http://schemas.openxmlformats.org/officeDocument/2006/relationships/image" Target="../media/image2.png"/><Relationship Id="rId15" Type="http://schemas.openxmlformats.org/officeDocument/2006/relationships/hyperlink" Target="https://cocinandoporsanlucar.com/la-vuelta-a-un-mundo-de-sabores-rio-de-janeiro/" TargetMode="External"/><Relationship Id="rId10" Type="http://schemas.openxmlformats.org/officeDocument/2006/relationships/image" Target="../media/image12.png"/><Relationship Id="rId19" Type="http://schemas.openxmlformats.org/officeDocument/2006/relationships/hyperlink" Target="https://pixabay.com/illustrations/brazil-flag-map-symbol-brazilian-1020924/" TargetMode="External"/><Relationship Id="rId4" Type="http://schemas.openxmlformats.org/officeDocument/2006/relationships/hyperlink" Target="https://www.brasildefato.com.br/2019/07/18/entra-apulso-resiste-a-especulacao-imobiliaria-na-zona-nobre-do-recife/" TargetMode="External"/><Relationship Id="rId9" Type="http://schemas.openxmlformats.org/officeDocument/2006/relationships/image" Target="../media/image8.png"/><Relationship Id="rId1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23.jpg"/><Relationship Id="rId21" Type="http://schemas.openxmlformats.org/officeDocument/2006/relationships/hyperlink" Target="https://wgoqatar.com/2019/07/psg-imposed-a-new-condition-for-neymars-transfer/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hyperlink" Target="https://cocinandoporsanlucar.com/la-vuelta-a-un-mundo-de-sabores-rio-de-janeiro/" TargetMode="Externa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asildefato.com.br/2019/07/18/entra-apulso-resiste-a-especulacao-imobiliaria-na-zona-nobre-do-recife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20.jpg"/><Relationship Id="rId15" Type="http://schemas.openxmlformats.org/officeDocument/2006/relationships/hyperlink" Target="https://www.goodfreephotos.com/brazil/brasilia/bridge-at-night-in-brasilia-brazil.jpg.php" TargetMode="External"/><Relationship Id="rId10" Type="http://schemas.openxmlformats.org/officeDocument/2006/relationships/hyperlink" Target="https://en.wikipedia.org/wiki/Jair_Bolsonaro" TargetMode="External"/><Relationship Id="rId19" Type="http://schemas.openxmlformats.org/officeDocument/2006/relationships/hyperlink" Target="https://pixabay.com/illustrations/brazil-flag-map-symbol-brazilian-1020924/" TargetMode="External"/><Relationship Id="rId4" Type="http://schemas.openxmlformats.org/officeDocument/2006/relationships/hyperlink" Target="https://pixabay.com/es/cataratas-del-iguaz%C3%BA-cataratas-455611/" TargetMode="External"/><Relationship Id="rId9" Type="http://schemas.openxmlformats.org/officeDocument/2006/relationships/image" Target="../media/image6.jpg"/><Relationship Id="rId1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3" Type="http://schemas.openxmlformats.org/officeDocument/2006/relationships/image" Target="../media/image23.jpg"/><Relationship Id="rId21" Type="http://schemas.openxmlformats.org/officeDocument/2006/relationships/hyperlink" Target="https://wgoqatar.com/2019/07/psg-imposed-a-new-condition-for-neymars-transfer/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hyperlink" Target="https://cocinandoporsanlucar.com/la-vuelta-a-un-mundo-de-sabores-rio-de-janeiro/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.jp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asildefato.com.br/2019/07/18/entra-apulso-resiste-a-especulacao-imobiliaria-na-zona-nobre-do-recife/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20.jpg"/><Relationship Id="rId15" Type="http://schemas.openxmlformats.org/officeDocument/2006/relationships/hyperlink" Target="https://www.goodfreephotos.com/brazil/brasilia/bridge-at-night-in-brasilia-brazil.jpg.php" TargetMode="External"/><Relationship Id="rId10" Type="http://schemas.openxmlformats.org/officeDocument/2006/relationships/hyperlink" Target="https://en.wikipedia.org/wiki/Jair_Bolsonaro" TargetMode="External"/><Relationship Id="rId19" Type="http://schemas.openxmlformats.org/officeDocument/2006/relationships/hyperlink" Target="https://pixabay.com/illustrations/brazil-flag-map-symbol-brazilian-1020924/" TargetMode="External"/><Relationship Id="rId4" Type="http://schemas.openxmlformats.org/officeDocument/2006/relationships/hyperlink" Target="https://pixabay.com/es/cataratas-del-iguaz%C3%BA-cataratas-455611/" TargetMode="External"/><Relationship Id="rId9" Type="http://schemas.openxmlformats.org/officeDocument/2006/relationships/image" Target="../media/image6.jpg"/><Relationship Id="rId1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26" Type="http://schemas.openxmlformats.org/officeDocument/2006/relationships/image" Target="../media/image27.jpg"/><Relationship Id="rId21" Type="http://schemas.openxmlformats.org/officeDocument/2006/relationships/hyperlink" Target="https://imortaisdofutebol.com/2020/02/10/craque-imortal-kaka/" TargetMode="External"/><Relationship Id="rId34" Type="http://schemas.openxmlformats.org/officeDocument/2006/relationships/image" Target="../media/image31.jpeg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hyperlink" Target="https://cocinandoporsanlucar.com/la-vuelta-a-un-mundo-de-sabores-rio-de-janeiro/" TargetMode="External"/><Relationship Id="rId25" Type="http://schemas.openxmlformats.org/officeDocument/2006/relationships/hyperlink" Target="https://en.wikipedia.org/wiki/Ronaldinho" TargetMode="External"/><Relationship Id="rId33" Type="http://schemas.openxmlformats.org/officeDocument/2006/relationships/hyperlink" Target="https://neciklopedio.org/wiki/Cl%C3%A1udia_Leitte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jpg"/><Relationship Id="rId20" Type="http://schemas.openxmlformats.org/officeDocument/2006/relationships/image" Target="../media/image25.jpg"/><Relationship Id="rId29" Type="http://schemas.openxmlformats.org/officeDocument/2006/relationships/hyperlink" Target="https://clubdatelevisao.wordpress.com/2013/12/01/domingao-do-faustao-01122013-ivete-sangalo-participa-do-diva-e-canta-seus-maiores-sucesso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rasildefato.com.br/2019/07/18/entra-apulso-resiste-a-especulacao-imobiliaria-na-zona-nobre-do-recife/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6.jpg"/><Relationship Id="rId32" Type="http://schemas.openxmlformats.org/officeDocument/2006/relationships/image" Target="../media/image30.jpg"/><Relationship Id="rId37" Type="http://schemas.openxmlformats.org/officeDocument/2006/relationships/hyperlink" Target="https://www.flickr.com/photos/lambogliateca/30139698071/" TargetMode="External"/><Relationship Id="rId5" Type="http://schemas.openxmlformats.org/officeDocument/2006/relationships/image" Target="../media/image20.jpg"/><Relationship Id="rId15" Type="http://schemas.openxmlformats.org/officeDocument/2006/relationships/hyperlink" Target="https://www.goodfreephotos.com/brazil/brasilia/bridge-at-night-in-brasilia-brazil.jpg.php" TargetMode="External"/><Relationship Id="rId23" Type="http://schemas.openxmlformats.org/officeDocument/2006/relationships/hyperlink" Target="https://wgoqatar.com/2019/07/psg-imposed-a-new-condition-for-neymars-transfer/" TargetMode="External"/><Relationship Id="rId28" Type="http://schemas.openxmlformats.org/officeDocument/2006/relationships/image" Target="../media/image28.jpg"/><Relationship Id="rId36" Type="http://schemas.openxmlformats.org/officeDocument/2006/relationships/image" Target="../media/image32.jpg"/><Relationship Id="rId10" Type="http://schemas.openxmlformats.org/officeDocument/2006/relationships/hyperlink" Target="https://en.wikipedia.org/wiki/Jair_Bolsonaro" TargetMode="External"/><Relationship Id="rId19" Type="http://schemas.openxmlformats.org/officeDocument/2006/relationships/hyperlink" Target="https://pixabay.com/illustrations/brazil-flag-map-symbol-brazilian-1020924/" TargetMode="External"/><Relationship Id="rId31" Type="http://schemas.openxmlformats.org/officeDocument/2006/relationships/hyperlink" Target="https://www.brasildefato.com.br/2018/02/12/artigo-or-huck-compra-jatinho-com-emprestimo-de-rdollar-177-milhoes-no-bndes/" TargetMode="External"/><Relationship Id="rId4" Type="http://schemas.openxmlformats.org/officeDocument/2006/relationships/hyperlink" Target="https://pixabay.com/es/cataratas-del-iguaz%C3%BA-cataratas-455611/" TargetMode="External"/><Relationship Id="rId9" Type="http://schemas.openxmlformats.org/officeDocument/2006/relationships/image" Target="../media/image6.jpg"/><Relationship Id="rId14" Type="http://schemas.openxmlformats.org/officeDocument/2006/relationships/image" Target="../media/image17.jpg"/><Relationship Id="rId22" Type="http://schemas.openxmlformats.org/officeDocument/2006/relationships/image" Target="../media/image24.png"/><Relationship Id="rId27" Type="http://schemas.openxmlformats.org/officeDocument/2006/relationships/hyperlink" Target="https://cuadernodesuesos.blogspot.com/2010/10/pequena-biografia-de-paulo-coelho.html" TargetMode="External"/><Relationship Id="rId30" Type="http://schemas.openxmlformats.org/officeDocument/2006/relationships/image" Target="../media/image29.jpg"/><Relationship Id="rId35" Type="http://schemas.openxmlformats.org/officeDocument/2006/relationships/hyperlink" Target="https://portalesdoceu.blogspot.com/2016/03/o-astral-do-cantor-luan-santana.html" TargetMode="External"/><Relationship Id="rId8" Type="http://schemas.openxmlformats.org/officeDocument/2006/relationships/image" Target="../media/image5.jpeg"/><Relationship Id="rId3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1.png"/><Relationship Id="rId26" Type="http://schemas.openxmlformats.org/officeDocument/2006/relationships/image" Target="../media/image28.jpg"/><Relationship Id="rId39" Type="http://schemas.openxmlformats.org/officeDocument/2006/relationships/hyperlink" Target="http://www.flickr.com/photos/18115835@N00/6786843196/" TargetMode="External"/><Relationship Id="rId21" Type="http://schemas.openxmlformats.org/officeDocument/2006/relationships/hyperlink" Target="https://imortaisdofutebol.com/2020/02/10/craque-imortal-kaka/" TargetMode="External"/><Relationship Id="rId34" Type="http://schemas.openxmlformats.org/officeDocument/2006/relationships/image" Target="../media/image32.jpg"/><Relationship Id="rId7" Type="http://schemas.openxmlformats.org/officeDocument/2006/relationships/image" Target="../media/image2.png"/><Relationship Id="rId12" Type="http://schemas.openxmlformats.org/officeDocument/2006/relationships/image" Target="../media/image12.png"/><Relationship Id="rId17" Type="http://schemas.openxmlformats.org/officeDocument/2006/relationships/hyperlink" Target="https://cocinandoporsanlucar.com/la-vuelta-a-un-mundo-de-sabores-rio-de-janeiro/" TargetMode="External"/><Relationship Id="rId25" Type="http://schemas.openxmlformats.org/officeDocument/2006/relationships/hyperlink" Target="https://cuadernodesuesos.blogspot.com/2010/10/pequena-biografia-de-paulo-coelho.html" TargetMode="External"/><Relationship Id="rId33" Type="http://schemas.openxmlformats.org/officeDocument/2006/relationships/hyperlink" Target="https://portalesdoceu.blogspot.com/2016/03/o-astral-do-cantor-luan-santana.html" TargetMode="External"/><Relationship Id="rId38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9.jpg"/><Relationship Id="rId20" Type="http://schemas.openxmlformats.org/officeDocument/2006/relationships/image" Target="../media/image25.jpg"/><Relationship Id="rId29" Type="http://schemas.openxmlformats.org/officeDocument/2006/relationships/hyperlink" Target="https://www.brasildefato.com.br/2018/02/12/artigo-or-huck-compra-jatinho-com-emprestimo-de-rdollar-177-milhoes-no-bndes/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ixabay.com/es/cataratas-del-iguaz%C3%BA-cataratas-455611/" TargetMode="External"/><Relationship Id="rId11" Type="http://schemas.openxmlformats.org/officeDocument/2006/relationships/image" Target="../media/image8.png"/><Relationship Id="rId24" Type="http://schemas.openxmlformats.org/officeDocument/2006/relationships/image" Target="../media/image27.jpg"/><Relationship Id="rId32" Type="http://schemas.openxmlformats.org/officeDocument/2006/relationships/image" Target="../media/image31.jpeg"/><Relationship Id="rId37" Type="http://schemas.openxmlformats.org/officeDocument/2006/relationships/hyperlink" Target="https://wgoqatar.com/2019/07/psg-imposed-a-new-condition-for-neymars-transfer/" TargetMode="External"/><Relationship Id="rId5" Type="http://schemas.openxmlformats.org/officeDocument/2006/relationships/image" Target="../media/image23.jpg"/><Relationship Id="rId15" Type="http://schemas.openxmlformats.org/officeDocument/2006/relationships/hyperlink" Target="https://www.goodfreephotos.com/brazil/brasilia/bridge-at-night-in-brasilia-brazil.jpg.php" TargetMode="External"/><Relationship Id="rId23" Type="http://schemas.openxmlformats.org/officeDocument/2006/relationships/hyperlink" Target="https://en.wikipedia.org/wiki/Ronaldinho" TargetMode="External"/><Relationship Id="rId28" Type="http://schemas.openxmlformats.org/officeDocument/2006/relationships/image" Target="../media/image29.jpg"/><Relationship Id="rId36" Type="http://schemas.openxmlformats.org/officeDocument/2006/relationships/image" Target="../media/image24.png"/><Relationship Id="rId10" Type="http://schemas.openxmlformats.org/officeDocument/2006/relationships/hyperlink" Target="https://en.wikipedia.org/wiki/Jair_Bolsonaro" TargetMode="External"/><Relationship Id="rId19" Type="http://schemas.openxmlformats.org/officeDocument/2006/relationships/hyperlink" Target="https://pixabay.com/illustrations/brazil-flag-map-symbol-brazilian-1020924/" TargetMode="External"/><Relationship Id="rId31" Type="http://schemas.openxmlformats.org/officeDocument/2006/relationships/hyperlink" Target="https://neciklopedio.org/wiki/Cl%C3%A1udia_Leitte" TargetMode="External"/><Relationship Id="rId4" Type="http://schemas.openxmlformats.org/officeDocument/2006/relationships/hyperlink" Target="https://iastercero2019.blogspot.com/2019/03/llega-el-carnaval.html" TargetMode="External"/><Relationship Id="rId9" Type="http://schemas.openxmlformats.org/officeDocument/2006/relationships/image" Target="../media/image6.jpg"/><Relationship Id="rId14" Type="http://schemas.openxmlformats.org/officeDocument/2006/relationships/image" Target="../media/image17.jpg"/><Relationship Id="rId22" Type="http://schemas.openxmlformats.org/officeDocument/2006/relationships/image" Target="../media/image26.jpg"/><Relationship Id="rId27" Type="http://schemas.openxmlformats.org/officeDocument/2006/relationships/hyperlink" Target="https://clubdatelevisao.wordpress.com/2013/12/01/domingao-do-faustao-01122013-ivete-sangalo-participa-do-diva-e-canta-seus-maiores-sucessos/" TargetMode="External"/><Relationship Id="rId30" Type="http://schemas.openxmlformats.org/officeDocument/2006/relationships/image" Target="../media/image30.jpg"/><Relationship Id="rId35" Type="http://schemas.openxmlformats.org/officeDocument/2006/relationships/hyperlink" Target="https://www.flickr.com/photos/lambogliateca/30139698071/" TargetMode="External"/><Relationship Id="rId8" Type="http://schemas.openxmlformats.org/officeDocument/2006/relationships/image" Target="../media/image5.jpeg"/><Relationship Id="rId3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Jair_Bolsonaro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Jair_Bolsonaro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hyperlink" Target="https://en.wikipedia.org/wiki/Jair_Bolsonaro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n.wikipedia.org/wiki/Jair_Bolsonaro" TargetMode="Externa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air_Bolsonaro" TargetMode="External"/><Relationship Id="rId3" Type="http://schemas.openxmlformats.org/officeDocument/2006/relationships/hyperlink" Target="https://www.pexels.com/photo/city-night-skyscrapers-long-exposure-45917/" TargetMode="External"/><Relationship Id="rId7" Type="http://schemas.openxmlformats.org/officeDocument/2006/relationships/image" Target="../media/image6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7.jpe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air_Bolsonaro" TargetMode="External"/><Relationship Id="rId3" Type="http://schemas.openxmlformats.org/officeDocument/2006/relationships/hyperlink" Target="https://www.pexels.com/photo/city-night-skyscrapers-long-exposure-45917/" TargetMode="External"/><Relationship Id="rId7" Type="http://schemas.openxmlformats.org/officeDocument/2006/relationships/image" Target="../media/image6.jpg"/><Relationship Id="rId12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hyperlink" Target="https://www.innaturale.com/10-street-food-al-carnevale-di-rio-da-non-perdere/" TargetMode="External"/><Relationship Id="rId5" Type="http://schemas.openxmlformats.org/officeDocument/2006/relationships/image" Target="../media/image2.png"/><Relationship Id="rId10" Type="http://schemas.openxmlformats.org/officeDocument/2006/relationships/image" Target="../media/image10.jpg"/><Relationship Id="rId4" Type="http://schemas.openxmlformats.org/officeDocument/2006/relationships/image" Target="../media/image7.jpe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30" name="Picture 6" descr="Brasil: estrategias de crecimiento para el periodo posterior a la COVID-19">
            <a:extLst>
              <a:ext uri="{FF2B5EF4-FFF2-40B4-BE49-F238E27FC236}">
                <a16:creationId xmlns:a16="http://schemas.microsoft.com/office/drawing/2014/main" id="{650955C8-679B-D6AE-C1EB-5BD996FC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700020-5CC6-E42F-8BDF-72F22F9048DC}"/>
              </a:ext>
            </a:extLst>
          </p:cNvPr>
          <p:cNvSpPr txBox="1"/>
          <p:nvPr/>
        </p:nvSpPr>
        <p:spPr>
          <a:xfrm>
            <a:off x="-3409951" y="2875002"/>
            <a:ext cx="3276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600" b="1" dirty="0">
                <a:latin typeface="Gill Sans Nova" panose="020B0602020104020203" pitchFamily="34" charset="0"/>
              </a:rPr>
              <a:t>BRASIL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9F4988D-EF88-A6F3-4047-DFFF564BB6E3}"/>
              </a:ext>
            </a:extLst>
          </p:cNvPr>
          <p:cNvGrpSpPr/>
          <p:nvPr/>
        </p:nvGrpSpPr>
        <p:grpSpPr>
          <a:xfrm>
            <a:off x="12732726" y="1416377"/>
            <a:ext cx="5695951" cy="4025246"/>
            <a:chOff x="6394939" y="1416377"/>
            <a:chExt cx="5695951" cy="4025246"/>
          </a:xfrm>
        </p:grpSpPr>
        <p:pic>
          <p:nvPicPr>
            <p:cNvPr id="6" name="Picture 2" descr="Bandera de Brasil | Banderas-mundo.es">
              <a:extLst>
                <a:ext uri="{FF2B5EF4-FFF2-40B4-BE49-F238E27FC236}">
                  <a16:creationId xmlns:a16="http://schemas.microsoft.com/office/drawing/2014/main" id="{38D0105A-110B-B2D9-DF6E-250670FCD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Bandera de Brasil | Banderas-mundo.es">
              <a:extLst>
                <a:ext uri="{FF2B5EF4-FFF2-40B4-BE49-F238E27FC236}">
                  <a16:creationId xmlns:a16="http://schemas.microsoft.com/office/drawing/2014/main" id="{8A403A56-88ED-900A-DF38-86C938B35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A9ED47-A9BC-25EE-6C8D-B6B0CAB301BD}"/>
              </a:ext>
            </a:extLst>
          </p:cNvPr>
          <p:cNvSpPr/>
          <p:nvPr/>
        </p:nvSpPr>
        <p:spPr>
          <a:xfrm>
            <a:off x="-3732344" y="2993390"/>
            <a:ext cx="3585804" cy="713124"/>
          </a:xfrm>
          <a:custGeom>
            <a:avLst/>
            <a:gdLst/>
            <a:ahLst/>
            <a:cxnLst/>
            <a:rect l="l" t="t" r="r" b="b"/>
            <a:pathLst>
              <a:path w="3585804" h="713124">
                <a:moveTo>
                  <a:pt x="175170" y="404584"/>
                </a:moveTo>
                <a:lnTo>
                  <a:pt x="175170" y="596177"/>
                </a:lnTo>
                <a:lnTo>
                  <a:pt x="266737" y="596177"/>
                </a:lnTo>
                <a:cubicBezTo>
                  <a:pt x="359962" y="596177"/>
                  <a:pt x="406575" y="564494"/>
                  <a:pt x="406575" y="501127"/>
                </a:cubicBezTo>
                <a:cubicBezTo>
                  <a:pt x="406575" y="436765"/>
                  <a:pt x="359962" y="404584"/>
                  <a:pt x="266737" y="404584"/>
                </a:cubicBezTo>
                <a:close/>
                <a:moveTo>
                  <a:pt x="1720160" y="179152"/>
                </a:moveTo>
                <a:lnTo>
                  <a:pt x="1617148" y="431955"/>
                </a:lnTo>
                <a:lnTo>
                  <a:pt x="1823670" y="431955"/>
                </a:lnTo>
                <a:close/>
                <a:moveTo>
                  <a:pt x="870495" y="128392"/>
                </a:moveTo>
                <a:lnTo>
                  <a:pt x="870495" y="310530"/>
                </a:lnTo>
                <a:lnTo>
                  <a:pt x="943649" y="310530"/>
                </a:lnTo>
                <a:cubicBezTo>
                  <a:pt x="979811" y="310530"/>
                  <a:pt x="1007348" y="303977"/>
                  <a:pt x="1026258" y="290873"/>
                </a:cubicBezTo>
                <a:cubicBezTo>
                  <a:pt x="1045169" y="277768"/>
                  <a:pt x="1054624" y="254462"/>
                  <a:pt x="1054624" y="220954"/>
                </a:cubicBezTo>
                <a:cubicBezTo>
                  <a:pt x="1054624" y="159246"/>
                  <a:pt x="1018628" y="128392"/>
                  <a:pt x="946635" y="128392"/>
                </a:cubicBezTo>
                <a:close/>
                <a:moveTo>
                  <a:pt x="175170" y="116946"/>
                </a:moveTo>
                <a:lnTo>
                  <a:pt x="175170" y="297591"/>
                </a:lnTo>
                <a:lnTo>
                  <a:pt x="249319" y="297591"/>
                </a:lnTo>
                <a:cubicBezTo>
                  <a:pt x="287472" y="297591"/>
                  <a:pt x="316253" y="290292"/>
                  <a:pt x="335661" y="275695"/>
                </a:cubicBezTo>
                <a:cubicBezTo>
                  <a:pt x="355069" y="261097"/>
                  <a:pt x="364773" y="237874"/>
                  <a:pt x="364773" y="206024"/>
                </a:cubicBezTo>
                <a:cubicBezTo>
                  <a:pt x="364773" y="175171"/>
                  <a:pt x="356064" y="152611"/>
                  <a:pt x="338646" y="138345"/>
                </a:cubicBezTo>
                <a:cubicBezTo>
                  <a:pt x="321229" y="124079"/>
                  <a:pt x="293941" y="116946"/>
                  <a:pt x="256784" y="116946"/>
                </a:cubicBezTo>
                <a:close/>
                <a:moveTo>
                  <a:pt x="3095625" y="8957"/>
                </a:moveTo>
                <a:lnTo>
                  <a:pt x="3270795" y="8957"/>
                </a:lnTo>
                <a:lnTo>
                  <a:pt x="3270795" y="560347"/>
                </a:lnTo>
                <a:lnTo>
                  <a:pt x="3585804" y="560347"/>
                </a:lnTo>
                <a:lnTo>
                  <a:pt x="3585804" y="704166"/>
                </a:lnTo>
                <a:lnTo>
                  <a:pt x="3095625" y="704166"/>
                </a:lnTo>
                <a:close/>
                <a:moveTo>
                  <a:pt x="2771775" y="8957"/>
                </a:moveTo>
                <a:lnTo>
                  <a:pt x="2946945" y="8957"/>
                </a:lnTo>
                <a:lnTo>
                  <a:pt x="2946945" y="704166"/>
                </a:lnTo>
                <a:lnTo>
                  <a:pt x="2771775" y="704166"/>
                </a:lnTo>
                <a:close/>
                <a:moveTo>
                  <a:pt x="695325" y="8957"/>
                </a:moveTo>
                <a:lnTo>
                  <a:pt x="984456" y="8957"/>
                </a:lnTo>
                <a:cubicBezTo>
                  <a:pt x="1064079" y="8957"/>
                  <a:pt x="1125455" y="28200"/>
                  <a:pt x="1168584" y="66684"/>
                </a:cubicBezTo>
                <a:cubicBezTo>
                  <a:pt x="1211714" y="105169"/>
                  <a:pt x="1233278" y="155928"/>
                  <a:pt x="1233278" y="218963"/>
                </a:cubicBezTo>
                <a:cubicBezTo>
                  <a:pt x="1233278" y="257779"/>
                  <a:pt x="1223740" y="291951"/>
                  <a:pt x="1204664" y="321478"/>
                </a:cubicBezTo>
                <a:cubicBezTo>
                  <a:pt x="1185587" y="351005"/>
                  <a:pt x="1156973" y="374228"/>
                  <a:pt x="1118820" y="391148"/>
                </a:cubicBezTo>
                <a:cubicBezTo>
                  <a:pt x="1140716" y="403423"/>
                  <a:pt x="1159627" y="419431"/>
                  <a:pt x="1175551" y="439171"/>
                </a:cubicBezTo>
                <a:cubicBezTo>
                  <a:pt x="1191476" y="458911"/>
                  <a:pt x="1210386" y="488852"/>
                  <a:pt x="1232283" y="528995"/>
                </a:cubicBezTo>
                <a:lnTo>
                  <a:pt x="1322854" y="704166"/>
                </a:lnTo>
                <a:lnTo>
                  <a:pt x="1131261" y="704166"/>
                </a:lnTo>
                <a:lnTo>
                  <a:pt x="1050643" y="547408"/>
                </a:lnTo>
                <a:cubicBezTo>
                  <a:pt x="1033059" y="511910"/>
                  <a:pt x="1016969" y="485535"/>
                  <a:pt x="1002371" y="468283"/>
                </a:cubicBezTo>
                <a:cubicBezTo>
                  <a:pt x="987774" y="451031"/>
                  <a:pt x="973010" y="439337"/>
                  <a:pt x="958081" y="433199"/>
                </a:cubicBezTo>
                <a:cubicBezTo>
                  <a:pt x="943152" y="427061"/>
                  <a:pt x="924407" y="423993"/>
                  <a:pt x="901847" y="423993"/>
                </a:cubicBezTo>
                <a:lnTo>
                  <a:pt x="870495" y="423993"/>
                </a:lnTo>
                <a:lnTo>
                  <a:pt x="870495" y="704166"/>
                </a:lnTo>
                <a:lnTo>
                  <a:pt x="695325" y="704166"/>
                </a:lnTo>
                <a:close/>
                <a:moveTo>
                  <a:pt x="0" y="8957"/>
                </a:moveTo>
                <a:lnTo>
                  <a:pt x="295103" y="8957"/>
                </a:lnTo>
                <a:cubicBezTo>
                  <a:pt x="368754" y="8957"/>
                  <a:pt x="426647" y="24136"/>
                  <a:pt x="468781" y="54492"/>
                </a:cubicBezTo>
                <a:cubicBezTo>
                  <a:pt x="510914" y="84848"/>
                  <a:pt x="531981" y="125738"/>
                  <a:pt x="531981" y="177161"/>
                </a:cubicBezTo>
                <a:cubicBezTo>
                  <a:pt x="531981" y="211333"/>
                  <a:pt x="522941" y="241938"/>
                  <a:pt x="504860" y="268976"/>
                </a:cubicBezTo>
                <a:cubicBezTo>
                  <a:pt x="486779" y="296015"/>
                  <a:pt x="462477" y="315672"/>
                  <a:pt x="431955" y="327947"/>
                </a:cubicBezTo>
                <a:cubicBezTo>
                  <a:pt x="482715" y="343540"/>
                  <a:pt x="520535" y="367012"/>
                  <a:pt x="545418" y="398364"/>
                </a:cubicBezTo>
                <a:cubicBezTo>
                  <a:pt x="570300" y="429715"/>
                  <a:pt x="582741" y="466790"/>
                  <a:pt x="582741" y="509587"/>
                </a:cubicBezTo>
                <a:cubicBezTo>
                  <a:pt x="582741" y="580916"/>
                  <a:pt x="557610" y="631178"/>
                  <a:pt x="507348" y="660374"/>
                </a:cubicBezTo>
                <a:cubicBezTo>
                  <a:pt x="457086" y="689569"/>
                  <a:pt x="388494" y="704166"/>
                  <a:pt x="301572" y="704166"/>
                </a:cubicBezTo>
                <a:lnTo>
                  <a:pt x="0" y="704166"/>
                </a:lnTo>
                <a:close/>
                <a:moveTo>
                  <a:pt x="1628096" y="7962"/>
                </a:moveTo>
                <a:lnTo>
                  <a:pt x="1810731" y="7962"/>
                </a:lnTo>
                <a:lnTo>
                  <a:pt x="2116285" y="704166"/>
                </a:lnTo>
                <a:lnTo>
                  <a:pt x="1937133" y="704166"/>
                </a:lnTo>
                <a:lnTo>
                  <a:pt x="1869951" y="543925"/>
                </a:lnTo>
                <a:lnTo>
                  <a:pt x="1571364" y="543925"/>
                </a:lnTo>
                <a:lnTo>
                  <a:pt x="1504680" y="704166"/>
                </a:lnTo>
                <a:lnTo>
                  <a:pt x="1325528" y="704166"/>
                </a:lnTo>
                <a:close/>
                <a:moveTo>
                  <a:pt x="2409783" y="0"/>
                </a:moveTo>
                <a:cubicBezTo>
                  <a:pt x="2448599" y="0"/>
                  <a:pt x="2486337" y="4893"/>
                  <a:pt x="2522997" y="14680"/>
                </a:cubicBezTo>
                <a:cubicBezTo>
                  <a:pt x="2559657" y="24467"/>
                  <a:pt x="2591921" y="37821"/>
                  <a:pt x="2619789" y="54741"/>
                </a:cubicBezTo>
                <a:lnTo>
                  <a:pt x="2619789" y="203536"/>
                </a:lnTo>
                <a:cubicBezTo>
                  <a:pt x="2554100" y="152113"/>
                  <a:pt x="2489904" y="126401"/>
                  <a:pt x="2427200" y="126401"/>
                </a:cubicBezTo>
                <a:cubicBezTo>
                  <a:pt x="2399996" y="126401"/>
                  <a:pt x="2379427" y="131958"/>
                  <a:pt x="2365493" y="143072"/>
                </a:cubicBezTo>
                <a:cubicBezTo>
                  <a:pt x="2351559" y="154187"/>
                  <a:pt x="2344592" y="169033"/>
                  <a:pt x="2344592" y="187612"/>
                </a:cubicBezTo>
                <a:cubicBezTo>
                  <a:pt x="2344592" y="204532"/>
                  <a:pt x="2351724" y="219793"/>
                  <a:pt x="2365990" y="233395"/>
                </a:cubicBezTo>
                <a:cubicBezTo>
                  <a:pt x="2380256" y="246997"/>
                  <a:pt x="2408124" y="264249"/>
                  <a:pt x="2449594" y="285150"/>
                </a:cubicBezTo>
                <a:cubicBezTo>
                  <a:pt x="2496041" y="309037"/>
                  <a:pt x="2532618" y="330353"/>
                  <a:pt x="2559325" y="349097"/>
                </a:cubicBezTo>
                <a:cubicBezTo>
                  <a:pt x="2586032" y="367842"/>
                  <a:pt x="2607596" y="390236"/>
                  <a:pt x="2624019" y="416279"/>
                </a:cubicBezTo>
                <a:cubicBezTo>
                  <a:pt x="2640441" y="442322"/>
                  <a:pt x="2648652" y="474089"/>
                  <a:pt x="2648652" y="511578"/>
                </a:cubicBezTo>
                <a:cubicBezTo>
                  <a:pt x="2648652" y="551721"/>
                  <a:pt x="2638450" y="587054"/>
                  <a:pt x="2618047" y="617576"/>
                </a:cubicBezTo>
                <a:cubicBezTo>
                  <a:pt x="2597644" y="648098"/>
                  <a:pt x="2568946" y="671653"/>
                  <a:pt x="2531955" y="688242"/>
                </a:cubicBezTo>
                <a:cubicBezTo>
                  <a:pt x="2494963" y="704830"/>
                  <a:pt x="2452912" y="713124"/>
                  <a:pt x="2405802" y="713124"/>
                </a:cubicBezTo>
                <a:cubicBezTo>
                  <a:pt x="2331155" y="713124"/>
                  <a:pt x="2255845" y="693881"/>
                  <a:pt x="2179871" y="655397"/>
                </a:cubicBezTo>
                <a:lnTo>
                  <a:pt x="2179871" y="498142"/>
                </a:lnTo>
                <a:cubicBezTo>
                  <a:pt x="2249542" y="553878"/>
                  <a:pt x="2317387" y="581746"/>
                  <a:pt x="2383408" y="581746"/>
                </a:cubicBezTo>
                <a:cubicBezTo>
                  <a:pt x="2412603" y="581746"/>
                  <a:pt x="2434831" y="575691"/>
                  <a:pt x="2450092" y="563582"/>
                </a:cubicBezTo>
                <a:cubicBezTo>
                  <a:pt x="2465353" y="551472"/>
                  <a:pt x="2472984" y="536460"/>
                  <a:pt x="2472984" y="518545"/>
                </a:cubicBezTo>
                <a:cubicBezTo>
                  <a:pt x="2472984" y="505606"/>
                  <a:pt x="2470164" y="494409"/>
                  <a:pt x="2464524" y="484954"/>
                </a:cubicBezTo>
                <a:cubicBezTo>
                  <a:pt x="2458884" y="475499"/>
                  <a:pt x="2447189" y="464468"/>
                  <a:pt x="2429440" y="451861"/>
                </a:cubicBezTo>
                <a:cubicBezTo>
                  <a:pt x="2411690" y="439254"/>
                  <a:pt x="2384403" y="424158"/>
                  <a:pt x="2347577" y="406575"/>
                </a:cubicBezTo>
                <a:cubicBezTo>
                  <a:pt x="2313738" y="388992"/>
                  <a:pt x="2284957" y="371823"/>
                  <a:pt x="2261236" y="355069"/>
                </a:cubicBezTo>
                <a:cubicBezTo>
                  <a:pt x="2237515" y="338315"/>
                  <a:pt x="2217112" y="316418"/>
                  <a:pt x="2200026" y="289380"/>
                </a:cubicBezTo>
                <a:cubicBezTo>
                  <a:pt x="2182940" y="262341"/>
                  <a:pt x="2174397" y="230077"/>
                  <a:pt x="2174397" y="192588"/>
                </a:cubicBezTo>
                <a:cubicBezTo>
                  <a:pt x="2174397" y="156426"/>
                  <a:pt x="2183604" y="123747"/>
                  <a:pt x="2202017" y="94552"/>
                </a:cubicBezTo>
                <a:cubicBezTo>
                  <a:pt x="2220429" y="65357"/>
                  <a:pt x="2247302" y="42300"/>
                  <a:pt x="2282635" y="25380"/>
                </a:cubicBezTo>
                <a:cubicBezTo>
                  <a:pt x="2317968" y="8460"/>
                  <a:pt x="2360350" y="0"/>
                  <a:pt x="240978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B3A"/>
              </a:gs>
              <a:gs pos="54000">
                <a:srgbClr val="FEDF00"/>
              </a:gs>
              <a:gs pos="100000">
                <a:srgbClr val="00277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09144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49C9255-BCD9-DD48-7351-B547E5B5C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254"/>
          <a:stretch/>
        </p:blipFill>
        <p:spPr>
          <a:xfrm>
            <a:off x="0" y="-1"/>
            <a:ext cx="12171307" cy="68580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BCEF999-26D5-A91E-A148-B464C18C8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9788" r="-179" b="9663"/>
          <a:stretch/>
        </p:blipFill>
        <p:spPr bwMode="auto">
          <a:xfrm>
            <a:off x="-12173924" y="5276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EC3C9D-85A3-1613-EBD3-F5AACDC1E27E}"/>
              </a:ext>
            </a:extLst>
          </p:cNvPr>
          <p:cNvSpPr txBox="1"/>
          <p:nvPr/>
        </p:nvSpPr>
        <p:spPr>
          <a:xfrm>
            <a:off x="-11948011" y="298376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FLAG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5F741-9D0E-CBA4-37AE-416E61CE4094}"/>
              </a:ext>
            </a:extLst>
          </p:cNvPr>
          <p:cNvSpPr txBox="1"/>
          <p:nvPr/>
        </p:nvSpPr>
        <p:spPr>
          <a:xfrm>
            <a:off x="-11948011" y="1422473"/>
            <a:ext cx="69797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D9D9D9"/>
                </a:solidFill>
                <a:latin typeface="Gill Sans Nova" panose="020B0602020104020203" pitchFamily="34" charset="0"/>
              </a:rPr>
              <a:t>THE CIRCLE BLUE IS A SYMBOL TO REMEMBER THE SPHERE THAT REPRESENTED THE HONORARY PRINCIPALITY OF BRAZIL.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BB65C-1454-548A-77CB-3A3DC8CCAAB8}"/>
              </a:ext>
            </a:extLst>
          </p:cNvPr>
          <p:cNvSpPr txBox="1"/>
          <p:nvPr/>
        </p:nvSpPr>
        <p:spPr>
          <a:xfrm>
            <a:off x="213509" y="298376"/>
            <a:ext cx="4706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GASTRONOMY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DD82D-E778-6C7C-4651-1A81BFA69F37}"/>
              </a:ext>
            </a:extLst>
          </p:cNvPr>
          <p:cNvSpPr txBox="1"/>
          <p:nvPr/>
        </p:nvSpPr>
        <p:spPr>
          <a:xfrm>
            <a:off x="213509" y="1854314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MOQUECAS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E0542-9033-B053-ADA3-E4B3C31D4BD0}"/>
              </a:ext>
            </a:extLst>
          </p:cNvPr>
          <p:cNvSpPr txBox="1"/>
          <p:nvPr/>
        </p:nvSpPr>
        <p:spPr>
          <a:xfrm>
            <a:off x="192816" y="2647560"/>
            <a:ext cx="4706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INGREDIENTS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244645-1FB0-FC0F-A94D-0D32CF4FEA31}"/>
              </a:ext>
            </a:extLst>
          </p:cNvPr>
          <p:cNvSpPr txBox="1"/>
          <p:nvPr/>
        </p:nvSpPr>
        <p:spPr>
          <a:xfrm>
            <a:off x="172123" y="3364711"/>
            <a:ext cx="47068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000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SEAFOOD AND FISH MIX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000" dirty="0">
                <a:solidFill>
                  <a:srgbClr val="D9D9D9"/>
                </a:solidFill>
                <a:latin typeface="Open Sans" panose="020B0604020202020204" pitchFamily="34" charset="0"/>
              </a:rPr>
              <a:t>PEPER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000" dirty="0">
                <a:solidFill>
                  <a:srgbClr val="D9D9D9"/>
                </a:solidFill>
                <a:latin typeface="Open Sans" panose="020B0604020202020204" pitchFamily="34" charset="0"/>
              </a:rPr>
              <a:t>TOMATO</a:t>
            </a:r>
            <a:endParaRPr lang="es-MX" sz="4000" dirty="0">
              <a:solidFill>
                <a:srgbClr val="D9D9D9"/>
              </a:solidFill>
              <a:latin typeface="Gill Sans Nova" panose="020B0602020104020203" pitchFamily="34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000" dirty="0">
                <a:solidFill>
                  <a:srgbClr val="D9D9D9"/>
                </a:solidFill>
                <a:latin typeface="Gill Sans Nova" panose="020B0602020104020203" pitchFamily="34" charset="0"/>
              </a:rPr>
              <a:t>COCONUT MILK</a:t>
            </a:r>
            <a:endParaRPr lang="es-MX" sz="3600" dirty="0">
              <a:solidFill>
                <a:srgbClr val="D9D9D9"/>
              </a:solidFill>
              <a:latin typeface="Open Sans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9AFF7A-7866-AA28-E2B6-851735963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8439" r="18439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F637B7-A6ED-D905-98AD-5F3143B08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26329" r="26329"/>
          <a:stretch/>
        </p:blipFill>
        <p:spPr bwMode="auto">
          <a:xfrm>
            <a:off x="10945103" y="1152608"/>
            <a:ext cx="759604" cy="120337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75961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49C9255-BCD9-DD48-7351-B547E5B5C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254"/>
          <a:stretch/>
        </p:blipFill>
        <p:spPr>
          <a:xfrm>
            <a:off x="0" y="-1"/>
            <a:ext cx="12171307" cy="68580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BCEF999-26D5-A91E-A148-B464C18C8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9788" r="-179" b="9663"/>
          <a:stretch/>
        </p:blipFill>
        <p:spPr bwMode="auto">
          <a:xfrm>
            <a:off x="-12173924" y="5276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EC3C9D-85A3-1613-EBD3-F5AACDC1E27E}"/>
              </a:ext>
            </a:extLst>
          </p:cNvPr>
          <p:cNvSpPr txBox="1"/>
          <p:nvPr/>
        </p:nvSpPr>
        <p:spPr>
          <a:xfrm>
            <a:off x="-11948011" y="298376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FLAG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5F741-9D0E-CBA4-37AE-416E61CE4094}"/>
              </a:ext>
            </a:extLst>
          </p:cNvPr>
          <p:cNvSpPr txBox="1"/>
          <p:nvPr/>
        </p:nvSpPr>
        <p:spPr>
          <a:xfrm>
            <a:off x="-11948011" y="1422473"/>
            <a:ext cx="69797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D9D9D9"/>
                </a:solidFill>
                <a:latin typeface="Gill Sans Nova" panose="020B0602020104020203" pitchFamily="34" charset="0"/>
              </a:rPr>
              <a:t>THE CIRCLE BLUE IS A SYMBOL TO REMEMBER THE SPHERE THAT REPRESENTED THE HONORARY PRINCIPALITY OF BRAZIL.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BB65C-1454-548A-77CB-3A3DC8CCAAB8}"/>
              </a:ext>
            </a:extLst>
          </p:cNvPr>
          <p:cNvSpPr txBox="1"/>
          <p:nvPr/>
        </p:nvSpPr>
        <p:spPr>
          <a:xfrm>
            <a:off x="213509" y="298376"/>
            <a:ext cx="4706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GASTRONOMY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C2311C-4024-24D6-2785-1F9BEB3E1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8439" r="18439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0DD82D-E778-6C7C-4651-1A81BFA69F37}"/>
              </a:ext>
            </a:extLst>
          </p:cNvPr>
          <p:cNvSpPr txBox="1"/>
          <p:nvPr/>
        </p:nvSpPr>
        <p:spPr>
          <a:xfrm>
            <a:off x="213509" y="1854314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MOQUECAS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E0542-9033-B053-ADA3-E4B3C31D4BD0}"/>
              </a:ext>
            </a:extLst>
          </p:cNvPr>
          <p:cNvSpPr txBox="1"/>
          <p:nvPr/>
        </p:nvSpPr>
        <p:spPr>
          <a:xfrm>
            <a:off x="192816" y="2647560"/>
            <a:ext cx="4706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INGREDIENTS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D6D43C-B27C-C2A9-D667-DFF2F525E5B1}"/>
              </a:ext>
            </a:extLst>
          </p:cNvPr>
          <p:cNvSpPr txBox="1"/>
          <p:nvPr/>
        </p:nvSpPr>
        <p:spPr>
          <a:xfrm>
            <a:off x="155339" y="3441000"/>
            <a:ext cx="39213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000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ONION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000" dirty="0">
                <a:solidFill>
                  <a:srgbClr val="D9D9D9"/>
                </a:solidFill>
                <a:latin typeface="Open Sans" panose="020B0604020202020204" pitchFamily="34" charset="0"/>
              </a:rPr>
              <a:t>CORIANDER LEAVES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4000" dirty="0">
                <a:solidFill>
                  <a:srgbClr val="D9D9D9"/>
                </a:solidFill>
                <a:latin typeface="Gill Sans Nova" panose="020B0602020104020203" pitchFamily="34" charset="0"/>
              </a:rPr>
              <a:t>PALM OIL</a:t>
            </a:r>
            <a:endParaRPr lang="es-MX" sz="3600" dirty="0">
              <a:solidFill>
                <a:srgbClr val="D9D9D9"/>
              </a:solidFill>
              <a:latin typeface="Open Sans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6EF3-3CB2-5444-EAB6-E016CBEAB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 l="26329" r="26329"/>
          <a:stretch/>
        </p:blipFill>
        <p:spPr bwMode="auto">
          <a:xfrm>
            <a:off x="10945103" y="1152608"/>
            <a:ext cx="759604" cy="120337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507118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49C9255-BCD9-DD48-7351-B547E5B5CA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254"/>
          <a:stretch/>
        </p:blipFill>
        <p:spPr>
          <a:xfrm>
            <a:off x="0" y="-1"/>
            <a:ext cx="12171307" cy="68580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BCEF999-26D5-A91E-A148-B464C18C8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9788" r="-179" b="9663"/>
          <a:stretch/>
        </p:blipFill>
        <p:spPr bwMode="auto">
          <a:xfrm>
            <a:off x="-12173924" y="5276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EC3C9D-85A3-1613-EBD3-F5AACDC1E27E}"/>
              </a:ext>
            </a:extLst>
          </p:cNvPr>
          <p:cNvSpPr txBox="1"/>
          <p:nvPr/>
        </p:nvSpPr>
        <p:spPr>
          <a:xfrm>
            <a:off x="-11948011" y="298376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FLAG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5F741-9D0E-CBA4-37AE-416E61CE4094}"/>
              </a:ext>
            </a:extLst>
          </p:cNvPr>
          <p:cNvSpPr txBox="1"/>
          <p:nvPr/>
        </p:nvSpPr>
        <p:spPr>
          <a:xfrm>
            <a:off x="-11948011" y="1422473"/>
            <a:ext cx="69797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D9D9D9"/>
                </a:solidFill>
                <a:latin typeface="Gill Sans Nova" panose="020B0602020104020203" pitchFamily="34" charset="0"/>
              </a:rPr>
              <a:t>THE CIRCLE BLUE IS A SYMBOL TO REMEMBER THE SPHERE THAT REPRESENTED THE HONORARY PRINCIPALITY OF BRAZIL.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BB65C-1454-548A-77CB-3A3DC8CCAAB8}"/>
              </a:ext>
            </a:extLst>
          </p:cNvPr>
          <p:cNvSpPr txBox="1"/>
          <p:nvPr/>
        </p:nvSpPr>
        <p:spPr>
          <a:xfrm>
            <a:off x="213509" y="298376"/>
            <a:ext cx="4706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GASTRONOMY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C2311C-4024-24D6-2785-1F9BEB3E1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90" r="66845" b="-90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0E0542-9033-B053-ADA3-E4B3C31D4BD0}"/>
              </a:ext>
            </a:extLst>
          </p:cNvPr>
          <p:cNvSpPr txBox="1"/>
          <p:nvPr/>
        </p:nvSpPr>
        <p:spPr>
          <a:xfrm>
            <a:off x="192816" y="2037964"/>
            <a:ext cx="47068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THESE ARE SOME OF A LOT OF DIFFERENT TYPES OF FOODS FROM BRASIL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6EF3-3CB2-5444-EAB6-E016CBEAB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26329" r="26329"/>
          <a:stretch/>
        </p:blipFill>
        <p:spPr bwMode="auto">
          <a:xfrm>
            <a:off x="10945103" y="1152608"/>
            <a:ext cx="759604" cy="120337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C41BD0-A7B8-6B69-2714-2C0955CC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18439" r="18439"/>
          <a:stretch/>
        </p:blipFill>
        <p:spPr bwMode="auto">
          <a:xfrm>
            <a:off x="10945103" y="2506265"/>
            <a:ext cx="765673" cy="1212987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22882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2C00E63F-970E-FACB-1C06-C734518A7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724" b="7724"/>
          <a:stretch/>
        </p:blipFill>
        <p:spPr>
          <a:xfrm>
            <a:off x="20693" y="-2"/>
            <a:ext cx="12171307" cy="6858001"/>
          </a:xfrm>
          <a:prstGeom prst="rect">
            <a:avLst/>
          </a:prstGeom>
        </p:spPr>
      </p:pic>
      <p:pic>
        <p:nvPicPr>
          <p:cNvPr id="11" name="Picture 10" descr="A city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49C9255-BCD9-DD48-7351-B547E5B5CA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5254"/>
          <a:stretch/>
        </p:blipFill>
        <p:spPr>
          <a:xfrm>
            <a:off x="0" y="-1"/>
            <a:ext cx="12171307" cy="68580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BCEF999-26D5-A91E-A148-B464C18C8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9788" r="-179" b="9663"/>
          <a:stretch/>
        </p:blipFill>
        <p:spPr bwMode="auto">
          <a:xfrm>
            <a:off x="-12173924" y="5276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EC3C9D-85A3-1613-EBD3-F5AACDC1E27E}"/>
              </a:ext>
            </a:extLst>
          </p:cNvPr>
          <p:cNvSpPr txBox="1"/>
          <p:nvPr/>
        </p:nvSpPr>
        <p:spPr>
          <a:xfrm>
            <a:off x="-11948011" y="298376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FLAG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5F741-9D0E-CBA4-37AE-416E61CE4094}"/>
              </a:ext>
            </a:extLst>
          </p:cNvPr>
          <p:cNvSpPr txBox="1"/>
          <p:nvPr/>
        </p:nvSpPr>
        <p:spPr>
          <a:xfrm>
            <a:off x="-11948011" y="1422473"/>
            <a:ext cx="69797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D9D9D9"/>
                </a:solidFill>
                <a:latin typeface="Gill Sans Nova" panose="020B0602020104020203" pitchFamily="34" charset="0"/>
              </a:rPr>
              <a:t>THE CIRCLE BLUE IS A SYMBOL TO REMEMBER THE SPHERE THAT REPRESENTED THE HONORARY PRINCIPALITY OF BRAZIL.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BB65C-1454-548A-77CB-3A3DC8CCAAB8}"/>
              </a:ext>
            </a:extLst>
          </p:cNvPr>
          <p:cNvSpPr txBox="1"/>
          <p:nvPr/>
        </p:nvSpPr>
        <p:spPr>
          <a:xfrm>
            <a:off x="213509" y="298376"/>
            <a:ext cx="4706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GASTRONOMY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C2311C-4024-24D6-2785-1F9BEB3E1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0" t="465" r="322" b="-465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0E0542-9033-B053-ADA3-E4B3C31D4BD0}"/>
              </a:ext>
            </a:extLst>
          </p:cNvPr>
          <p:cNvSpPr txBox="1"/>
          <p:nvPr/>
        </p:nvSpPr>
        <p:spPr>
          <a:xfrm>
            <a:off x="192816" y="2037964"/>
            <a:ext cx="47068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THESE ARE SOME OF A LOT OF DIFFERENT TYPES OF FOODS FROM BRASIL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6EF3-3CB2-5444-EAB6-E016CBEAB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26329" r="26329"/>
          <a:stretch/>
        </p:blipFill>
        <p:spPr bwMode="auto">
          <a:xfrm>
            <a:off x="10945103" y="1152608"/>
            <a:ext cx="759604" cy="120337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1FEBEA3-5F97-2387-FCD3-A2D85DA01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18439" r="18439"/>
          <a:stretch/>
        </p:blipFill>
        <p:spPr bwMode="auto">
          <a:xfrm>
            <a:off x="10945103" y="2506265"/>
            <a:ext cx="765673" cy="1212987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C17AB4-D77B-D375-08F6-E235CD885945}"/>
              </a:ext>
            </a:extLst>
          </p:cNvPr>
          <p:cNvSpPr txBox="1"/>
          <p:nvPr/>
        </p:nvSpPr>
        <p:spPr>
          <a:xfrm>
            <a:off x="189746" y="-1819855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LANGUAGE</a:t>
            </a:r>
          </a:p>
        </p:txBody>
      </p:sp>
    </p:spTree>
    <p:extLst>
      <p:ext uri="{BB962C8B-B14F-4D97-AF65-F5344CB8AC3E}">
        <p14:creationId xmlns:p14="http://schemas.microsoft.com/office/powerpoint/2010/main" val="2076257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6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30AE0B79-417E-5742-CEA1-18720B997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5" b="35"/>
          <a:stretch/>
        </p:blipFill>
        <p:spPr>
          <a:xfrm>
            <a:off x="20693" y="0"/>
            <a:ext cx="12171307" cy="685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F0BA7D-72AE-74B4-9207-B1C1B54F5B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7724" b="7724"/>
          <a:stretch/>
        </p:blipFill>
        <p:spPr>
          <a:xfrm>
            <a:off x="20693" y="-2"/>
            <a:ext cx="12171307" cy="6858001"/>
          </a:xfrm>
          <a:prstGeom prst="rect">
            <a:avLst/>
          </a:prstGeom>
        </p:spPr>
      </p:pic>
      <p:pic>
        <p:nvPicPr>
          <p:cNvPr id="11" name="Picture 10" descr="A city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49C9255-BCD9-DD48-7351-B547E5B5CAC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15254"/>
          <a:stretch/>
        </p:blipFill>
        <p:spPr>
          <a:xfrm>
            <a:off x="-12195070" y="-1"/>
            <a:ext cx="12171307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1BB65C-1454-548A-77CB-3A3DC8CCAAB8}"/>
              </a:ext>
            </a:extLst>
          </p:cNvPr>
          <p:cNvSpPr txBox="1"/>
          <p:nvPr/>
        </p:nvSpPr>
        <p:spPr>
          <a:xfrm>
            <a:off x="-11981561" y="298376"/>
            <a:ext cx="4706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GASTRONOMY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C2311C-4024-24D6-2785-1F9BEB3E1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0" t="465" r="322" b="-465"/>
          <a:stretch/>
        </p:blipFill>
        <p:spPr bwMode="auto">
          <a:xfrm>
            <a:off x="-5001789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50E0542-9033-B053-ADA3-E4B3C31D4BD0}"/>
              </a:ext>
            </a:extLst>
          </p:cNvPr>
          <p:cNvSpPr txBox="1"/>
          <p:nvPr/>
        </p:nvSpPr>
        <p:spPr>
          <a:xfrm>
            <a:off x="-12002254" y="2037964"/>
            <a:ext cx="47068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THESE ARE SOME OF A LOT OF DIFFERENT TYPES OF FOODS FROM BRASIL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426EF3-3CB2-5444-EAB6-E016CBEAB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26329" r="26329"/>
          <a:stretch/>
        </p:blipFill>
        <p:spPr bwMode="auto">
          <a:xfrm>
            <a:off x="-1249967" y="1152608"/>
            <a:ext cx="759604" cy="120337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D790AE-17EC-200E-33E1-59A3699B1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rcRect l="18439" r="18439"/>
          <a:stretch/>
        </p:blipFill>
        <p:spPr bwMode="auto">
          <a:xfrm>
            <a:off x="-1249967" y="2506265"/>
            <a:ext cx="765673" cy="1212987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9773FD-0BC4-A55E-9465-6E8350F36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0" t="465" r="322" b="-465"/>
          <a:stretch/>
        </p:blipFill>
        <p:spPr bwMode="auto">
          <a:xfrm>
            <a:off x="8524162" y="183746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CE484D-827B-DE47-5984-E6E96A543ACC}"/>
              </a:ext>
            </a:extLst>
          </p:cNvPr>
          <p:cNvSpPr txBox="1"/>
          <p:nvPr/>
        </p:nvSpPr>
        <p:spPr>
          <a:xfrm>
            <a:off x="189746" y="217493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LANGUAGE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BA86A7-7EEF-97F5-43B7-58765DAEDF2F}"/>
              </a:ext>
            </a:extLst>
          </p:cNvPr>
          <p:cNvSpPr txBox="1"/>
          <p:nvPr/>
        </p:nvSpPr>
        <p:spPr>
          <a:xfrm>
            <a:off x="189746" y="923297"/>
            <a:ext cx="4706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PORTUGUESE</a:t>
            </a:r>
          </a:p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AND SPANISH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8C9F5E-06C0-37E9-470D-72305C8FA00B}"/>
              </a:ext>
            </a:extLst>
          </p:cNvPr>
          <p:cNvSpPr txBox="1"/>
          <p:nvPr/>
        </p:nvSpPr>
        <p:spPr>
          <a:xfrm>
            <a:off x="189746" y="2446181"/>
            <a:ext cx="5906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HELLO – OI</a:t>
            </a:r>
          </a:p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HOW ARE YOU? - </a:t>
            </a:r>
            <a:r>
              <a:rPr lang="es-MX" sz="4800" dirty="0">
                <a:solidFill>
                  <a:srgbClr val="D9D9D9"/>
                </a:solidFill>
                <a:latin typeface="Gill Sans Nova" panose="020B0602020104020203" pitchFamily="34" charset="0"/>
              </a:rPr>
              <a:t>TUDO BEM?</a:t>
            </a:r>
          </a:p>
          <a:p>
            <a:r>
              <a:rPr lang="es-MX" sz="4800" b="0" i="0" dirty="0">
                <a:solidFill>
                  <a:srgbClr val="D9D9D9"/>
                </a:solidFill>
                <a:effectLst/>
                <a:latin typeface="arial" panose="020B0604020202020204" pitchFamily="34" charset="0"/>
              </a:rPr>
              <a:t>TOMORROW -AMANHÃ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38E38FC-FC8E-902B-4D21-A01478FDF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r="22930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1945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6A6288-329F-061D-C802-B4016EFEF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132" t="3190" r="132" b="12234"/>
          <a:stretch/>
        </p:blipFill>
        <p:spPr>
          <a:xfrm>
            <a:off x="17678" y="0"/>
            <a:ext cx="12171307" cy="685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DED49E-EF80-E537-5572-4BC103D0E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35" b="35"/>
          <a:stretch/>
        </p:blipFill>
        <p:spPr>
          <a:xfrm>
            <a:off x="20693" y="-2"/>
            <a:ext cx="12171307" cy="685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F0BA7D-72AE-74B4-9207-B1C1B54F5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t="7724" b="7724"/>
          <a:stretch/>
        </p:blipFill>
        <p:spPr>
          <a:xfrm>
            <a:off x="-12171308" y="-2"/>
            <a:ext cx="12171307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9773FD-0BC4-A55E-9465-6E8350F36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0" t="465" r="322" b="-465"/>
          <a:stretch/>
        </p:blipFill>
        <p:spPr bwMode="auto">
          <a:xfrm>
            <a:off x="8524162" y="183746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CE484D-827B-DE47-5984-E6E96A543ACC}"/>
              </a:ext>
            </a:extLst>
          </p:cNvPr>
          <p:cNvSpPr txBox="1"/>
          <p:nvPr/>
        </p:nvSpPr>
        <p:spPr>
          <a:xfrm>
            <a:off x="-12018297" y="217493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LANGUAGE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BA86A7-7EEF-97F5-43B7-58765DAEDF2F}"/>
              </a:ext>
            </a:extLst>
          </p:cNvPr>
          <p:cNvSpPr txBox="1"/>
          <p:nvPr/>
        </p:nvSpPr>
        <p:spPr>
          <a:xfrm>
            <a:off x="-12018297" y="923297"/>
            <a:ext cx="4706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PORTUGUESE</a:t>
            </a:r>
          </a:p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AND SPANISH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28C9F5E-06C0-37E9-470D-72305C8FA00B}"/>
              </a:ext>
            </a:extLst>
          </p:cNvPr>
          <p:cNvSpPr txBox="1"/>
          <p:nvPr/>
        </p:nvSpPr>
        <p:spPr>
          <a:xfrm>
            <a:off x="-12018297" y="2446181"/>
            <a:ext cx="59062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HELLO – OI</a:t>
            </a:r>
          </a:p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HOW ARE YOU? - </a:t>
            </a:r>
            <a:r>
              <a:rPr lang="es-MX" sz="4800" dirty="0">
                <a:solidFill>
                  <a:srgbClr val="D9D9D9"/>
                </a:solidFill>
                <a:latin typeface="Gill Sans Nova" panose="020B0602020104020203" pitchFamily="34" charset="0"/>
              </a:rPr>
              <a:t>TUDO BEM?</a:t>
            </a:r>
          </a:p>
          <a:p>
            <a:r>
              <a:rPr lang="es-MX" sz="4800" b="0" i="0" dirty="0">
                <a:solidFill>
                  <a:srgbClr val="D9D9D9"/>
                </a:solidFill>
                <a:effectLst/>
                <a:latin typeface="arial" panose="020B0604020202020204" pitchFamily="34" charset="0"/>
              </a:rPr>
              <a:t>TOMORROW -AMANHÃ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38E38FC-FC8E-902B-4D21-A01478FDF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r="22930"/>
          <a:stretch/>
        </p:blipFill>
        <p:spPr bwMode="auto">
          <a:xfrm>
            <a:off x="9278939" y="183746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05D18-39C2-CACE-03D0-9E4FBD51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29361" r="29361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3260C3-A091-65DD-AE98-228FA6C3B34B}"/>
              </a:ext>
            </a:extLst>
          </p:cNvPr>
          <p:cNvSpPr txBox="1"/>
          <p:nvPr/>
        </p:nvSpPr>
        <p:spPr>
          <a:xfrm>
            <a:off x="364403" y="154566"/>
            <a:ext cx="4706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CAPITAL OF THE COUNTRY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F6A78-8B7D-3957-C6C3-77CBB660DB5A}"/>
              </a:ext>
            </a:extLst>
          </p:cNvPr>
          <p:cNvSpPr txBox="1"/>
          <p:nvPr/>
        </p:nvSpPr>
        <p:spPr>
          <a:xfrm>
            <a:off x="378784" y="1708127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BRASILIA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F82FC-A1C1-EA4C-9AB1-72DE0A9FB37B}"/>
              </a:ext>
            </a:extLst>
          </p:cNvPr>
          <p:cNvSpPr txBox="1"/>
          <p:nvPr/>
        </p:nvSpPr>
        <p:spPr>
          <a:xfrm>
            <a:off x="358090" y="2539124"/>
            <a:ext cx="47068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POPULATION</a:t>
            </a:r>
          </a:p>
          <a:p>
            <a:r>
              <a:rPr lang="es-MX" sz="4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3.094.325</a:t>
            </a:r>
            <a:endParaRPr lang="es-MX" sz="4800" b="0" i="0" dirty="0">
              <a:solidFill>
                <a:schemeClr val="bg1">
                  <a:lumMod val="85000"/>
                </a:schemeClr>
              </a:solidFill>
              <a:effectLst/>
              <a:latin typeface="Gill Sans Nova" panose="020B0602020104020203" pitchFamily="34" charset="0"/>
            </a:endParaRPr>
          </a:p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LANGUAGE</a:t>
            </a:r>
          </a:p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PORTUGUESE</a:t>
            </a:r>
          </a:p>
        </p:txBody>
      </p:sp>
    </p:spTree>
    <p:extLst>
      <p:ext uri="{BB962C8B-B14F-4D97-AF65-F5344CB8AC3E}">
        <p14:creationId xmlns:p14="http://schemas.microsoft.com/office/powerpoint/2010/main" val="19949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21243C-6051-EFC8-FF1C-5A472B4D6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132" t="3190" r="132" b="12234"/>
          <a:stretch/>
        </p:blipFill>
        <p:spPr>
          <a:xfrm>
            <a:off x="17678" y="0"/>
            <a:ext cx="12171307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9773FD-0BC4-A55E-9465-6E8350F36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0" t="465" r="322" b="-465"/>
          <a:stretch/>
        </p:blipFill>
        <p:spPr bwMode="auto">
          <a:xfrm>
            <a:off x="8524162" y="183746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8E38FC-FC8E-902B-4D21-A01478FDF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r="22930"/>
          <a:stretch/>
        </p:blipFill>
        <p:spPr bwMode="auto">
          <a:xfrm>
            <a:off x="9278939" y="183746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05D18-39C2-CACE-03D0-9E4FBD51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29361" r="29361"/>
          <a:stretch/>
        </p:blipFill>
        <p:spPr bwMode="auto">
          <a:xfrm>
            <a:off x="10947499" y="1200117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94D97-34B4-21A7-93FA-B7D3A6E2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14811" r="14811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727F08-763C-03D0-3DC5-C85718E4DF83}"/>
              </a:ext>
            </a:extLst>
          </p:cNvPr>
          <p:cNvSpPr txBox="1"/>
          <p:nvPr/>
        </p:nvSpPr>
        <p:spPr>
          <a:xfrm>
            <a:off x="345064" y="217493"/>
            <a:ext cx="5205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TOURIST PLACES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3050B-AE68-7B66-1D8D-8F7787659E6A}"/>
              </a:ext>
            </a:extLst>
          </p:cNvPr>
          <p:cNvSpPr txBox="1"/>
          <p:nvPr/>
        </p:nvSpPr>
        <p:spPr>
          <a:xfrm>
            <a:off x="345064" y="968858"/>
            <a:ext cx="5205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RIO DE JANEIRO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97EF5-4F33-9AD6-70F4-8D4BB458507A}"/>
              </a:ext>
            </a:extLst>
          </p:cNvPr>
          <p:cNvSpPr txBox="1"/>
          <p:nvPr/>
        </p:nvSpPr>
        <p:spPr>
          <a:xfrm>
            <a:off x="345063" y="1724227"/>
            <a:ext cx="59767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IS A BIG COASTAL CITY OF BRASIL.</a:t>
            </a:r>
          </a:p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IT´S FAMOUS BY THE BIG </a:t>
            </a:r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ENORMOUS STATUE OF THE CRISTO REDENTOR</a:t>
            </a:r>
            <a:endParaRPr lang="es-MX" sz="4800" dirty="0">
              <a:solidFill>
                <a:schemeClr val="bg1">
                  <a:lumMod val="85000"/>
                </a:schemeClr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12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21243C-6051-EFC8-FF1C-5A472B4D68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-132" t="3190" r="132" b="12234"/>
          <a:stretch/>
        </p:blipFill>
        <p:spPr>
          <a:xfrm>
            <a:off x="17678" y="0"/>
            <a:ext cx="12171307" cy="685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DED49E-EF80-E537-5572-4BC103D0E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35" b="35"/>
          <a:stretch/>
        </p:blipFill>
        <p:spPr>
          <a:xfrm>
            <a:off x="-12184334" y="-1"/>
            <a:ext cx="12171307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9773FD-0BC4-A55E-9465-6E8350F36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0" t="465" r="322" b="-465"/>
          <a:stretch/>
        </p:blipFill>
        <p:spPr bwMode="auto">
          <a:xfrm>
            <a:off x="8524162" y="183746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8E38FC-FC8E-902B-4D21-A01478FDF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r="22930"/>
          <a:stretch/>
        </p:blipFill>
        <p:spPr bwMode="auto">
          <a:xfrm>
            <a:off x="9278939" y="183746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05D18-39C2-CACE-03D0-9E4FBD51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29361" r="29361"/>
          <a:stretch/>
        </p:blipFill>
        <p:spPr bwMode="auto">
          <a:xfrm>
            <a:off x="10947499" y="1200117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D3260C3-A091-65DD-AE98-228FA6C3B34B}"/>
              </a:ext>
            </a:extLst>
          </p:cNvPr>
          <p:cNvSpPr txBox="1"/>
          <p:nvPr/>
        </p:nvSpPr>
        <p:spPr>
          <a:xfrm>
            <a:off x="-11840624" y="154567"/>
            <a:ext cx="4706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CAPITAL OF THE COUNTRY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DF6A78-8B7D-3957-C6C3-77CBB660DB5A}"/>
              </a:ext>
            </a:extLst>
          </p:cNvPr>
          <p:cNvSpPr txBox="1"/>
          <p:nvPr/>
        </p:nvSpPr>
        <p:spPr>
          <a:xfrm>
            <a:off x="-11826243" y="1708128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BRASILIA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6F82FC-A1C1-EA4C-9AB1-72DE0A9FB37B}"/>
              </a:ext>
            </a:extLst>
          </p:cNvPr>
          <p:cNvSpPr txBox="1"/>
          <p:nvPr/>
        </p:nvSpPr>
        <p:spPr>
          <a:xfrm>
            <a:off x="-11846937" y="2539125"/>
            <a:ext cx="47068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POPULATION</a:t>
            </a:r>
          </a:p>
          <a:p>
            <a:r>
              <a:rPr lang="es-MX" sz="48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3.094.325</a:t>
            </a:r>
            <a:endParaRPr lang="es-MX" sz="4800" b="0" i="0" dirty="0">
              <a:solidFill>
                <a:schemeClr val="bg1">
                  <a:lumMod val="85000"/>
                </a:schemeClr>
              </a:solidFill>
              <a:effectLst/>
              <a:latin typeface="Gill Sans Nova" panose="020B0602020104020203" pitchFamily="34" charset="0"/>
            </a:endParaRPr>
          </a:p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LANGUAGE</a:t>
            </a:r>
          </a:p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PORTUGUESE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994D97-34B4-21A7-93FA-B7D3A6E2B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17913" r="33217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727F08-763C-03D0-3DC5-C85718E4DF83}"/>
              </a:ext>
            </a:extLst>
          </p:cNvPr>
          <p:cNvSpPr txBox="1"/>
          <p:nvPr/>
        </p:nvSpPr>
        <p:spPr>
          <a:xfrm>
            <a:off x="345064" y="217493"/>
            <a:ext cx="5205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TOURIST PLACES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D3050B-AE68-7B66-1D8D-8F7787659E6A}"/>
              </a:ext>
            </a:extLst>
          </p:cNvPr>
          <p:cNvSpPr txBox="1"/>
          <p:nvPr/>
        </p:nvSpPr>
        <p:spPr>
          <a:xfrm>
            <a:off x="345064" y="968858"/>
            <a:ext cx="5205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PAN DE AZUCAR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797EF5-4F33-9AD6-70F4-8D4BB458507A}"/>
              </a:ext>
            </a:extLst>
          </p:cNvPr>
          <p:cNvSpPr txBox="1"/>
          <p:nvPr/>
        </p:nvSpPr>
        <p:spPr>
          <a:xfrm>
            <a:off x="345064" y="2499084"/>
            <a:ext cx="59767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IS A CRAG SITUATED IN THE RIO DE JANEIRO AND THERE YOU CAN RIDE A CABLE CAR</a:t>
            </a:r>
          </a:p>
        </p:txBody>
      </p:sp>
    </p:spTree>
    <p:extLst>
      <p:ext uri="{BB962C8B-B14F-4D97-AF65-F5344CB8AC3E}">
        <p14:creationId xmlns:p14="http://schemas.microsoft.com/office/powerpoint/2010/main" val="2105962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B21243C-6051-EFC8-FF1C-5A472B4D6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436" b="12436"/>
          <a:stretch/>
        </p:blipFill>
        <p:spPr>
          <a:xfrm>
            <a:off x="17678" y="0"/>
            <a:ext cx="12171307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9773FD-0BC4-A55E-9465-6E8350F36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0" t="465" r="322" b="-465"/>
          <a:stretch/>
        </p:blipFill>
        <p:spPr bwMode="auto">
          <a:xfrm>
            <a:off x="8524162" y="183746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8E38FC-FC8E-902B-4D21-A01478FDF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r="22930"/>
          <a:stretch/>
        </p:blipFill>
        <p:spPr bwMode="auto">
          <a:xfrm>
            <a:off x="9278939" y="183746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05D18-39C2-CACE-03D0-9E4FBD51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29361" r="29361"/>
          <a:stretch/>
        </p:blipFill>
        <p:spPr bwMode="auto">
          <a:xfrm>
            <a:off x="10947499" y="1200117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94D97-34B4-21A7-93FA-B7D3A6E2B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17913" r="33217"/>
          <a:stretch/>
        </p:blipFill>
        <p:spPr bwMode="auto">
          <a:xfrm>
            <a:off x="10947499" y="2365060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727F08-763C-03D0-3DC5-C85718E4DF83}"/>
              </a:ext>
            </a:extLst>
          </p:cNvPr>
          <p:cNvSpPr txBox="1"/>
          <p:nvPr/>
        </p:nvSpPr>
        <p:spPr>
          <a:xfrm>
            <a:off x="345064" y="217493"/>
            <a:ext cx="5205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WHERE IS BRASIL?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F1EDD1-A8CB-3FA6-9A69-D24A69595DF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-132" t="3190" r="132" b="12234"/>
          <a:stretch/>
        </p:blipFill>
        <p:spPr>
          <a:xfrm>
            <a:off x="-12178273" y="-1"/>
            <a:ext cx="12171307" cy="68580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00B53A-2046-032E-3DD5-5D3514D5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18439" r="18439"/>
          <a:stretch/>
        </p:blipFill>
        <p:spPr bwMode="auto">
          <a:xfrm>
            <a:off x="7890706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94F5B19-749B-CC94-7316-0702CFA8429F}"/>
              </a:ext>
            </a:extLst>
          </p:cNvPr>
          <p:cNvSpPr/>
          <p:nvPr/>
        </p:nvSpPr>
        <p:spPr>
          <a:xfrm>
            <a:off x="5016202" y="1948119"/>
            <a:ext cx="2681425" cy="3695144"/>
          </a:xfrm>
          <a:prstGeom prst="roundRect">
            <a:avLst/>
          </a:prstGeom>
          <a:blipFill>
            <a:blip r:embed="rId20"/>
            <a:stretch>
              <a:fillRect l="-111088" t="-8982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A74CC-68E2-0A07-75BB-93C50B53765B}"/>
              </a:ext>
            </a:extLst>
          </p:cNvPr>
          <p:cNvSpPr txBox="1"/>
          <p:nvPr/>
        </p:nvSpPr>
        <p:spPr>
          <a:xfrm>
            <a:off x="345678" y="979588"/>
            <a:ext cx="465252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3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BRASIL IS IN SOUTH AMERICA.</a:t>
            </a:r>
          </a:p>
          <a:p>
            <a:r>
              <a:rPr lang="en-US" sz="43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IT HAS A BORDER WITH ALL THE COUNTRIES OF SOUTH AMERICA EXCEPT CHILE AND ECUADOR</a:t>
            </a:r>
            <a:r>
              <a:rPr lang="es-MX" sz="43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07537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14B301-4C31-2798-CC37-890A07649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436" b="12436"/>
          <a:stretch/>
        </p:blipFill>
        <p:spPr>
          <a:xfrm>
            <a:off x="17678" y="0"/>
            <a:ext cx="12171307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21243C-6051-EFC8-FF1C-5A472B4D6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2436" b="12436"/>
          <a:stretch/>
        </p:blipFill>
        <p:spPr>
          <a:xfrm>
            <a:off x="-12169573" y="0"/>
            <a:ext cx="12171307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9773FD-0BC4-A55E-9465-6E8350F36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0" t="465" r="322" b="-465"/>
          <a:stretch/>
        </p:blipFill>
        <p:spPr bwMode="auto">
          <a:xfrm>
            <a:off x="8524162" y="183746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8E38FC-FC8E-902B-4D21-A01478FDF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r="22930"/>
          <a:stretch/>
        </p:blipFill>
        <p:spPr bwMode="auto">
          <a:xfrm>
            <a:off x="9278939" y="183746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05D18-39C2-CACE-03D0-9E4FBD51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29361" r="29361"/>
          <a:stretch/>
        </p:blipFill>
        <p:spPr bwMode="auto">
          <a:xfrm>
            <a:off x="10947499" y="1200117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94D97-34B4-21A7-93FA-B7D3A6E2B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17913" r="33217"/>
          <a:stretch/>
        </p:blipFill>
        <p:spPr bwMode="auto">
          <a:xfrm>
            <a:off x="10947499" y="2365060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727F08-763C-03D0-3DC5-C85718E4DF83}"/>
              </a:ext>
            </a:extLst>
          </p:cNvPr>
          <p:cNvSpPr txBox="1"/>
          <p:nvPr/>
        </p:nvSpPr>
        <p:spPr>
          <a:xfrm>
            <a:off x="345064" y="217493"/>
            <a:ext cx="5205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FAMOUS FROM BRASIL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00B53A-2046-032E-3DD5-5D3514D5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18439" r="18439"/>
          <a:stretch/>
        </p:blipFill>
        <p:spPr bwMode="auto">
          <a:xfrm>
            <a:off x="10941833" y="3530003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A16A1B-DEEA-ADFD-FC8B-F55449969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l="24952" r="42272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0F72AC-0791-5516-45AA-EBFB943538AC}"/>
              </a:ext>
            </a:extLst>
          </p:cNvPr>
          <p:cNvSpPr txBox="1"/>
          <p:nvPr/>
        </p:nvSpPr>
        <p:spPr>
          <a:xfrm>
            <a:off x="429986" y="1859340"/>
            <a:ext cx="520593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lang="es-MX" sz="4000" dirty="0">
                <a:solidFill>
                  <a:srgbClr val="D9D9D9"/>
                </a:solidFill>
                <a:latin typeface="Gill Sans Nova" panose="020B0602020104020203" pitchFamily="34" charset="0"/>
              </a:rPr>
              <a:t>NEYMAR - SOCCER PLAYER</a:t>
            </a:r>
            <a:endParaRPr lang="es-MX" sz="4000" b="1" dirty="0">
              <a:solidFill>
                <a:srgbClr val="D9D9D9"/>
              </a:solidFill>
              <a:latin typeface="Georgia" panose="02040502050405020303" pitchFamily="18" charset="0"/>
            </a:endParaRPr>
          </a:p>
          <a:p>
            <a:pPr marL="914400" indent="-914400">
              <a:buFont typeface="+mj-lt"/>
              <a:buAutoNum type="arabicPeriod"/>
            </a:pPr>
            <a:r>
              <a:rPr lang="es-MX" sz="4000" dirty="0">
                <a:solidFill>
                  <a:srgbClr val="D9D9D9"/>
                </a:solidFill>
                <a:latin typeface="Gill Sans MT" panose="020B0502020104020203" pitchFamily="34" charset="0"/>
              </a:rPr>
              <a:t>KAKÁ - SOCCER PLAYER</a:t>
            </a:r>
          </a:p>
          <a:p>
            <a:pPr marL="914400" indent="-914400">
              <a:buFont typeface="+mj-lt"/>
              <a:buAutoNum type="arabicPeriod"/>
            </a:pPr>
            <a:r>
              <a:rPr lang="es-MX" sz="4000" dirty="0">
                <a:solidFill>
                  <a:srgbClr val="D9D9D9"/>
                </a:solidFill>
                <a:latin typeface="Gill Sans MT" panose="020B0502020104020203" pitchFamily="34" charset="0"/>
              </a:rPr>
              <a:t>RONALDINHO - SOCCER PLAYER</a:t>
            </a:r>
          </a:p>
          <a:p>
            <a:pPr marL="914400" indent="-914400">
              <a:buFont typeface="+mj-lt"/>
              <a:buAutoNum type="arabicPeriod"/>
            </a:pPr>
            <a:r>
              <a:rPr lang="es-MX" sz="4000" dirty="0">
                <a:solidFill>
                  <a:srgbClr val="D9D9D9"/>
                </a:solidFill>
                <a:latin typeface="Gill Sans MT" panose="020B0502020104020203" pitchFamily="34" charset="0"/>
              </a:rPr>
              <a:t>PAULO COELHO - NOVELIST</a:t>
            </a:r>
          </a:p>
          <a:p>
            <a:pPr marL="914400" indent="-914400">
              <a:buFont typeface="+mj-lt"/>
              <a:buAutoNum type="arabicPeriod"/>
            </a:pPr>
            <a:endParaRPr lang="es-MX" sz="4000" dirty="0">
              <a:solidFill>
                <a:srgbClr val="D9D9D9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674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Picture 2" descr="Cómo Negociar en Brasil con Éxito. Exportar a Brasil">
            <a:extLst>
              <a:ext uri="{FF2B5EF4-FFF2-40B4-BE49-F238E27FC236}">
                <a16:creationId xmlns:a16="http://schemas.microsoft.com/office/drawing/2014/main" id="{3C793E5D-DA98-B3D1-CAA7-F6D8773551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" b="4965"/>
          <a:stretch/>
        </p:blipFill>
        <p:spPr bwMode="auto">
          <a:xfrm>
            <a:off x="12192000" y="0"/>
            <a:ext cx="121826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asil: estrategias de crecimiento para el periodo posterior a la COVID-19">
            <a:extLst>
              <a:ext uri="{FF2B5EF4-FFF2-40B4-BE49-F238E27FC236}">
                <a16:creationId xmlns:a16="http://schemas.microsoft.com/office/drawing/2014/main" id="{650955C8-679B-D6AE-C1EB-5BD996FCE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F4988D-EF88-A6F3-4047-DFFF564BB6E3}"/>
              </a:ext>
            </a:extLst>
          </p:cNvPr>
          <p:cNvGrpSpPr/>
          <p:nvPr/>
        </p:nvGrpSpPr>
        <p:grpSpPr>
          <a:xfrm>
            <a:off x="6261587" y="1416377"/>
            <a:ext cx="5695951" cy="4025246"/>
            <a:chOff x="6394939" y="1416377"/>
            <a:chExt cx="5695951" cy="4025246"/>
          </a:xfrm>
        </p:grpSpPr>
        <p:pic>
          <p:nvPicPr>
            <p:cNvPr id="6" name="Picture 2" descr="Bandera de Brasil | Banderas-mundo.es">
              <a:extLst>
                <a:ext uri="{FF2B5EF4-FFF2-40B4-BE49-F238E27FC236}">
                  <a16:creationId xmlns:a16="http://schemas.microsoft.com/office/drawing/2014/main" id="{38D0105A-110B-B2D9-DF6E-250670FCD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Bandera de Brasil | Banderas-mundo.es">
              <a:extLst>
                <a:ext uri="{FF2B5EF4-FFF2-40B4-BE49-F238E27FC236}">
                  <a16:creationId xmlns:a16="http://schemas.microsoft.com/office/drawing/2014/main" id="{8A403A56-88ED-900A-DF38-86C938B35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AA570CE-A57C-B447-9FC2-13A4E443D34C}"/>
              </a:ext>
            </a:extLst>
          </p:cNvPr>
          <p:cNvSpPr/>
          <p:nvPr/>
        </p:nvSpPr>
        <p:spPr>
          <a:xfrm>
            <a:off x="1734770" y="3130857"/>
            <a:ext cx="3585804" cy="713124"/>
          </a:xfrm>
          <a:custGeom>
            <a:avLst/>
            <a:gdLst/>
            <a:ahLst/>
            <a:cxnLst/>
            <a:rect l="l" t="t" r="r" b="b"/>
            <a:pathLst>
              <a:path w="3585804" h="713124">
                <a:moveTo>
                  <a:pt x="175170" y="404584"/>
                </a:moveTo>
                <a:lnTo>
                  <a:pt x="175170" y="596177"/>
                </a:lnTo>
                <a:lnTo>
                  <a:pt x="266737" y="596177"/>
                </a:lnTo>
                <a:cubicBezTo>
                  <a:pt x="359962" y="596177"/>
                  <a:pt x="406575" y="564494"/>
                  <a:pt x="406575" y="501127"/>
                </a:cubicBezTo>
                <a:cubicBezTo>
                  <a:pt x="406575" y="436765"/>
                  <a:pt x="359962" y="404584"/>
                  <a:pt x="266737" y="404584"/>
                </a:cubicBezTo>
                <a:close/>
                <a:moveTo>
                  <a:pt x="1720160" y="179152"/>
                </a:moveTo>
                <a:lnTo>
                  <a:pt x="1617148" y="431955"/>
                </a:lnTo>
                <a:lnTo>
                  <a:pt x="1823670" y="431955"/>
                </a:lnTo>
                <a:close/>
                <a:moveTo>
                  <a:pt x="870495" y="128392"/>
                </a:moveTo>
                <a:lnTo>
                  <a:pt x="870495" y="310530"/>
                </a:lnTo>
                <a:lnTo>
                  <a:pt x="943649" y="310530"/>
                </a:lnTo>
                <a:cubicBezTo>
                  <a:pt x="979811" y="310530"/>
                  <a:pt x="1007348" y="303977"/>
                  <a:pt x="1026258" y="290873"/>
                </a:cubicBezTo>
                <a:cubicBezTo>
                  <a:pt x="1045169" y="277768"/>
                  <a:pt x="1054624" y="254462"/>
                  <a:pt x="1054624" y="220954"/>
                </a:cubicBezTo>
                <a:cubicBezTo>
                  <a:pt x="1054624" y="159246"/>
                  <a:pt x="1018628" y="128392"/>
                  <a:pt x="946635" y="128392"/>
                </a:cubicBezTo>
                <a:close/>
                <a:moveTo>
                  <a:pt x="175170" y="116946"/>
                </a:moveTo>
                <a:lnTo>
                  <a:pt x="175170" y="297591"/>
                </a:lnTo>
                <a:lnTo>
                  <a:pt x="249319" y="297591"/>
                </a:lnTo>
                <a:cubicBezTo>
                  <a:pt x="287472" y="297591"/>
                  <a:pt x="316253" y="290292"/>
                  <a:pt x="335661" y="275695"/>
                </a:cubicBezTo>
                <a:cubicBezTo>
                  <a:pt x="355069" y="261097"/>
                  <a:pt x="364773" y="237874"/>
                  <a:pt x="364773" y="206024"/>
                </a:cubicBezTo>
                <a:cubicBezTo>
                  <a:pt x="364773" y="175171"/>
                  <a:pt x="356064" y="152611"/>
                  <a:pt x="338646" y="138345"/>
                </a:cubicBezTo>
                <a:cubicBezTo>
                  <a:pt x="321229" y="124079"/>
                  <a:pt x="293941" y="116946"/>
                  <a:pt x="256784" y="116946"/>
                </a:cubicBezTo>
                <a:close/>
                <a:moveTo>
                  <a:pt x="3095625" y="8957"/>
                </a:moveTo>
                <a:lnTo>
                  <a:pt x="3270795" y="8957"/>
                </a:lnTo>
                <a:lnTo>
                  <a:pt x="3270795" y="560347"/>
                </a:lnTo>
                <a:lnTo>
                  <a:pt x="3585804" y="560347"/>
                </a:lnTo>
                <a:lnTo>
                  <a:pt x="3585804" y="704166"/>
                </a:lnTo>
                <a:lnTo>
                  <a:pt x="3095625" y="704166"/>
                </a:lnTo>
                <a:close/>
                <a:moveTo>
                  <a:pt x="2771775" y="8957"/>
                </a:moveTo>
                <a:lnTo>
                  <a:pt x="2946945" y="8957"/>
                </a:lnTo>
                <a:lnTo>
                  <a:pt x="2946945" y="704166"/>
                </a:lnTo>
                <a:lnTo>
                  <a:pt x="2771775" y="704166"/>
                </a:lnTo>
                <a:close/>
                <a:moveTo>
                  <a:pt x="695325" y="8957"/>
                </a:moveTo>
                <a:lnTo>
                  <a:pt x="984456" y="8957"/>
                </a:lnTo>
                <a:cubicBezTo>
                  <a:pt x="1064079" y="8957"/>
                  <a:pt x="1125455" y="28200"/>
                  <a:pt x="1168584" y="66684"/>
                </a:cubicBezTo>
                <a:cubicBezTo>
                  <a:pt x="1211714" y="105169"/>
                  <a:pt x="1233278" y="155928"/>
                  <a:pt x="1233278" y="218963"/>
                </a:cubicBezTo>
                <a:cubicBezTo>
                  <a:pt x="1233278" y="257779"/>
                  <a:pt x="1223740" y="291951"/>
                  <a:pt x="1204664" y="321478"/>
                </a:cubicBezTo>
                <a:cubicBezTo>
                  <a:pt x="1185587" y="351005"/>
                  <a:pt x="1156973" y="374228"/>
                  <a:pt x="1118820" y="391148"/>
                </a:cubicBezTo>
                <a:cubicBezTo>
                  <a:pt x="1140716" y="403423"/>
                  <a:pt x="1159627" y="419431"/>
                  <a:pt x="1175551" y="439171"/>
                </a:cubicBezTo>
                <a:cubicBezTo>
                  <a:pt x="1191476" y="458911"/>
                  <a:pt x="1210386" y="488852"/>
                  <a:pt x="1232283" y="528995"/>
                </a:cubicBezTo>
                <a:lnTo>
                  <a:pt x="1322854" y="704166"/>
                </a:lnTo>
                <a:lnTo>
                  <a:pt x="1131261" y="704166"/>
                </a:lnTo>
                <a:lnTo>
                  <a:pt x="1050643" y="547408"/>
                </a:lnTo>
                <a:cubicBezTo>
                  <a:pt x="1033059" y="511910"/>
                  <a:pt x="1016969" y="485535"/>
                  <a:pt x="1002371" y="468283"/>
                </a:cubicBezTo>
                <a:cubicBezTo>
                  <a:pt x="987774" y="451031"/>
                  <a:pt x="973010" y="439337"/>
                  <a:pt x="958081" y="433199"/>
                </a:cubicBezTo>
                <a:cubicBezTo>
                  <a:pt x="943152" y="427061"/>
                  <a:pt x="924407" y="423993"/>
                  <a:pt x="901847" y="423993"/>
                </a:cubicBezTo>
                <a:lnTo>
                  <a:pt x="870495" y="423993"/>
                </a:lnTo>
                <a:lnTo>
                  <a:pt x="870495" y="704166"/>
                </a:lnTo>
                <a:lnTo>
                  <a:pt x="695325" y="704166"/>
                </a:lnTo>
                <a:close/>
                <a:moveTo>
                  <a:pt x="0" y="8957"/>
                </a:moveTo>
                <a:lnTo>
                  <a:pt x="295103" y="8957"/>
                </a:lnTo>
                <a:cubicBezTo>
                  <a:pt x="368754" y="8957"/>
                  <a:pt x="426647" y="24136"/>
                  <a:pt x="468781" y="54492"/>
                </a:cubicBezTo>
                <a:cubicBezTo>
                  <a:pt x="510914" y="84848"/>
                  <a:pt x="531981" y="125738"/>
                  <a:pt x="531981" y="177161"/>
                </a:cubicBezTo>
                <a:cubicBezTo>
                  <a:pt x="531981" y="211333"/>
                  <a:pt x="522941" y="241938"/>
                  <a:pt x="504860" y="268976"/>
                </a:cubicBezTo>
                <a:cubicBezTo>
                  <a:pt x="486779" y="296015"/>
                  <a:pt x="462477" y="315672"/>
                  <a:pt x="431955" y="327947"/>
                </a:cubicBezTo>
                <a:cubicBezTo>
                  <a:pt x="482715" y="343540"/>
                  <a:pt x="520535" y="367012"/>
                  <a:pt x="545418" y="398364"/>
                </a:cubicBezTo>
                <a:cubicBezTo>
                  <a:pt x="570300" y="429715"/>
                  <a:pt x="582741" y="466790"/>
                  <a:pt x="582741" y="509587"/>
                </a:cubicBezTo>
                <a:cubicBezTo>
                  <a:pt x="582741" y="580916"/>
                  <a:pt x="557610" y="631178"/>
                  <a:pt x="507348" y="660374"/>
                </a:cubicBezTo>
                <a:cubicBezTo>
                  <a:pt x="457086" y="689569"/>
                  <a:pt x="388494" y="704166"/>
                  <a:pt x="301572" y="704166"/>
                </a:cubicBezTo>
                <a:lnTo>
                  <a:pt x="0" y="704166"/>
                </a:lnTo>
                <a:close/>
                <a:moveTo>
                  <a:pt x="1628096" y="7962"/>
                </a:moveTo>
                <a:lnTo>
                  <a:pt x="1810731" y="7962"/>
                </a:lnTo>
                <a:lnTo>
                  <a:pt x="2116285" y="704166"/>
                </a:lnTo>
                <a:lnTo>
                  <a:pt x="1937133" y="704166"/>
                </a:lnTo>
                <a:lnTo>
                  <a:pt x="1869951" y="543925"/>
                </a:lnTo>
                <a:lnTo>
                  <a:pt x="1571364" y="543925"/>
                </a:lnTo>
                <a:lnTo>
                  <a:pt x="1504680" y="704166"/>
                </a:lnTo>
                <a:lnTo>
                  <a:pt x="1325528" y="704166"/>
                </a:lnTo>
                <a:close/>
                <a:moveTo>
                  <a:pt x="2409783" y="0"/>
                </a:moveTo>
                <a:cubicBezTo>
                  <a:pt x="2448599" y="0"/>
                  <a:pt x="2486337" y="4893"/>
                  <a:pt x="2522997" y="14680"/>
                </a:cubicBezTo>
                <a:cubicBezTo>
                  <a:pt x="2559657" y="24467"/>
                  <a:pt x="2591921" y="37821"/>
                  <a:pt x="2619789" y="54741"/>
                </a:cubicBezTo>
                <a:lnTo>
                  <a:pt x="2619789" y="203536"/>
                </a:lnTo>
                <a:cubicBezTo>
                  <a:pt x="2554100" y="152113"/>
                  <a:pt x="2489904" y="126401"/>
                  <a:pt x="2427200" y="126401"/>
                </a:cubicBezTo>
                <a:cubicBezTo>
                  <a:pt x="2399996" y="126401"/>
                  <a:pt x="2379427" y="131958"/>
                  <a:pt x="2365493" y="143072"/>
                </a:cubicBezTo>
                <a:cubicBezTo>
                  <a:pt x="2351559" y="154187"/>
                  <a:pt x="2344592" y="169033"/>
                  <a:pt x="2344592" y="187612"/>
                </a:cubicBezTo>
                <a:cubicBezTo>
                  <a:pt x="2344592" y="204532"/>
                  <a:pt x="2351724" y="219793"/>
                  <a:pt x="2365990" y="233395"/>
                </a:cubicBezTo>
                <a:cubicBezTo>
                  <a:pt x="2380256" y="246997"/>
                  <a:pt x="2408124" y="264249"/>
                  <a:pt x="2449594" y="285150"/>
                </a:cubicBezTo>
                <a:cubicBezTo>
                  <a:pt x="2496041" y="309037"/>
                  <a:pt x="2532618" y="330353"/>
                  <a:pt x="2559325" y="349097"/>
                </a:cubicBezTo>
                <a:cubicBezTo>
                  <a:pt x="2586032" y="367842"/>
                  <a:pt x="2607596" y="390236"/>
                  <a:pt x="2624019" y="416279"/>
                </a:cubicBezTo>
                <a:cubicBezTo>
                  <a:pt x="2640441" y="442322"/>
                  <a:pt x="2648652" y="474089"/>
                  <a:pt x="2648652" y="511578"/>
                </a:cubicBezTo>
                <a:cubicBezTo>
                  <a:pt x="2648652" y="551721"/>
                  <a:pt x="2638450" y="587054"/>
                  <a:pt x="2618047" y="617576"/>
                </a:cubicBezTo>
                <a:cubicBezTo>
                  <a:pt x="2597644" y="648098"/>
                  <a:pt x="2568946" y="671653"/>
                  <a:pt x="2531955" y="688242"/>
                </a:cubicBezTo>
                <a:cubicBezTo>
                  <a:pt x="2494963" y="704830"/>
                  <a:pt x="2452912" y="713124"/>
                  <a:pt x="2405802" y="713124"/>
                </a:cubicBezTo>
                <a:cubicBezTo>
                  <a:pt x="2331155" y="713124"/>
                  <a:pt x="2255845" y="693881"/>
                  <a:pt x="2179871" y="655397"/>
                </a:cubicBezTo>
                <a:lnTo>
                  <a:pt x="2179871" y="498142"/>
                </a:lnTo>
                <a:cubicBezTo>
                  <a:pt x="2249542" y="553878"/>
                  <a:pt x="2317387" y="581746"/>
                  <a:pt x="2383408" y="581746"/>
                </a:cubicBezTo>
                <a:cubicBezTo>
                  <a:pt x="2412603" y="581746"/>
                  <a:pt x="2434831" y="575691"/>
                  <a:pt x="2450092" y="563582"/>
                </a:cubicBezTo>
                <a:cubicBezTo>
                  <a:pt x="2465353" y="551472"/>
                  <a:pt x="2472984" y="536460"/>
                  <a:pt x="2472984" y="518545"/>
                </a:cubicBezTo>
                <a:cubicBezTo>
                  <a:pt x="2472984" y="505606"/>
                  <a:pt x="2470164" y="494409"/>
                  <a:pt x="2464524" y="484954"/>
                </a:cubicBezTo>
                <a:cubicBezTo>
                  <a:pt x="2458884" y="475499"/>
                  <a:pt x="2447189" y="464468"/>
                  <a:pt x="2429440" y="451861"/>
                </a:cubicBezTo>
                <a:cubicBezTo>
                  <a:pt x="2411690" y="439254"/>
                  <a:pt x="2384403" y="424158"/>
                  <a:pt x="2347577" y="406575"/>
                </a:cubicBezTo>
                <a:cubicBezTo>
                  <a:pt x="2313738" y="388992"/>
                  <a:pt x="2284957" y="371823"/>
                  <a:pt x="2261236" y="355069"/>
                </a:cubicBezTo>
                <a:cubicBezTo>
                  <a:pt x="2237515" y="338315"/>
                  <a:pt x="2217112" y="316418"/>
                  <a:pt x="2200026" y="289380"/>
                </a:cubicBezTo>
                <a:cubicBezTo>
                  <a:pt x="2182940" y="262341"/>
                  <a:pt x="2174397" y="230077"/>
                  <a:pt x="2174397" y="192588"/>
                </a:cubicBezTo>
                <a:cubicBezTo>
                  <a:pt x="2174397" y="156426"/>
                  <a:pt x="2183604" y="123747"/>
                  <a:pt x="2202017" y="94552"/>
                </a:cubicBezTo>
                <a:cubicBezTo>
                  <a:pt x="2220429" y="65357"/>
                  <a:pt x="2247302" y="42300"/>
                  <a:pt x="2282635" y="25380"/>
                </a:cubicBezTo>
                <a:cubicBezTo>
                  <a:pt x="2317968" y="8460"/>
                  <a:pt x="2360350" y="0"/>
                  <a:pt x="240978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9B3A"/>
              </a:gs>
              <a:gs pos="54000">
                <a:srgbClr val="FEDF00"/>
              </a:gs>
              <a:gs pos="100000">
                <a:srgbClr val="00277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679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14B301-4C31-2798-CC37-890A07649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436" b="12436"/>
          <a:stretch/>
        </p:blipFill>
        <p:spPr>
          <a:xfrm>
            <a:off x="17678" y="0"/>
            <a:ext cx="12171307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21243C-6051-EFC8-FF1C-5A472B4D6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2436" b="12436"/>
          <a:stretch/>
        </p:blipFill>
        <p:spPr>
          <a:xfrm>
            <a:off x="-12169573" y="0"/>
            <a:ext cx="12171307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9773FD-0BC4-A55E-9465-6E8350F36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0" t="465" r="322" b="-465"/>
          <a:stretch/>
        </p:blipFill>
        <p:spPr bwMode="auto">
          <a:xfrm>
            <a:off x="8524162" y="183746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8E38FC-FC8E-902B-4D21-A01478FDF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r="22930"/>
          <a:stretch/>
        </p:blipFill>
        <p:spPr bwMode="auto">
          <a:xfrm>
            <a:off x="9278939" y="183746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05D18-39C2-CACE-03D0-9E4FBD51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29361" r="29361"/>
          <a:stretch/>
        </p:blipFill>
        <p:spPr bwMode="auto">
          <a:xfrm>
            <a:off x="10947499" y="1200117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94D97-34B4-21A7-93FA-B7D3A6E2B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17913" r="33217"/>
          <a:stretch/>
        </p:blipFill>
        <p:spPr bwMode="auto">
          <a:xfrm>
            <a:off x="10947499" y="2365060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727F08-763C-03D0-3DC5-C85718E4DF83}"/>
              </a:ext>
            </a:extLst>
          </p:cNvPr>
          <p:cNvSpPr txBox="1"/>
          <p:nvPr/>
        </p:nvSpPr>
        <p:spPr>
          <a:xfrm>
            <a:off x="345064" y="217493"/>
            <a:ext cx="5205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FAMOUS FROM BRASIL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00B53A-2046-032E-3DD5-5D3514D5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18439" r="18439"/>
          <a:stretch/>
        </p:blipFill>
        <p:spPr bwMode="auto">
          <a:xfrm>
            <a:off x="10941833" y="3530003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A16A1B-DEEA-ADFD-FC8B-F554499695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l="24952" r="42272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0F72AC-0791-5516-45AA-EBFB943538AC}"/>
              </a:ext>
            </a:extLst>
          </p:cNvPr>
          <p:cNvSpPr txBox="1"/>
          <p:nvPr/>
        </p:nvSpPr>
        <p:spPr>
          <a:xfrm>
            <a:off x="429986" y="1859340"/>
            <a:ext cx="582984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buFont typeface="+mj-lt"/>
              <a:buAutoNum type="arabicPeriod" startAt="5"/>
            </a:pPr>
            <a:r>
              <a:rPr lang="es-MX" sz="3400" dirty="0">
                <a:solidFill>
                  <a:srgbClr val="D9D9D9"/>
                </a:solidFill>
                <a:latin typeface="Gill Sans MT" panose="020B0502020104020203" pitchFamily="34" charset="0"/>
              </a:rPr>
              <a:t>IVETE SANGALO - SINGER</a:t>
            </a:r>
          </a:p>
          <a:p>
            <a:pPr marL="914400" indent="-914400">
              <a:buFont typeface="+mj-lt"/>
              <a:buAutoNum type="arabicPeriod" startAt="5"/>
            </a:pPr>
            <a:r>
              <a:rPr lang="es-MX" sz="3400" dirty="0">
                <a:solidFill>
                  <a:srgbClr val="D9D9D9"/>
                </a:solidFill>
                <a:latin typeface="Gill Sans MT" panose="020B0502020104020203" pitchFamily="34" charset="0"/>
              </a:rPr>
              <a:t>LUCIANO HUCK - TV PRESENTER</a:t>
            </a:r>
          </a:p>
          <a:p>
            <a:pPr marL="914400" indent="-914400">
              <a:buFont typeface="+mj-lt"/>
              <a:buAutoNum type="arabicPeriod" startAt="5"/>
            </a:pPr>
            <a:r>
              <a:rPr lang="es-MX" sz="3400" dirty="0">
                <a:solidFill>
                  <a:srgbClr val="D9D9D9"/>
                </a:solidFill>
                <a:latin typeface="Gill Sans MT" panose="020B0502020104020203" pitchFamily="34" charset="0"/>
              </a:rPr>
              <a:t>CLAUDIA LEITTE - SINGER</a:t>
            </a:r>
          </a:p>
          <a:p>
            <a:pPr marL="914400" indent="-914400">
              <a:buFont typeface="+mj-lt"/>
              <a:buAutoNum type="arabicPeriod" startAt="5"/>
            </a:pPr>
            <a:r>
              <a:rPr lang="es-MX" sz="3400" dirty="0">
                <a:solidFill>
                  <a:srgbClr val="D9D9D9"/>
                </a:solidFill>
                <a:latin typeface="Gill Sans MT" panose="020B0502020104020203" pitchFamily="34" charset="0"/>
              </a:rPr>
              <a:t>LUAN SANTANA - SINGER</a:t>
            </a:r>
          </a:p>
          <a:p>
            <a:pPr marL="914400" indent="-914400">
              <a:buFont typeface="+mj-lt"/>
              <a:buAutoNum type="arabicPeriod" startAt="5"/>
            </a:pPr>
            <a:r>
              <a:rPr lang="es-MX" sz="3400" dirty="0">
                <a:solidFill>
                  <a:srgbClr val="D9D9D9"/>
                </a:solidFill>
                <a:latin typeface="Gill Sans MT" panose="020B0502020104020203" pitchFamily="34" charset="0"/>
              </a:rPr>
              <a:t>ANITTA - SINGER</a:t>
            </a:r>
          </a:p>
          <a:p>
            <a:pPr marL="914400" indent="-914400">
              <a:buFont typeface="+mj-lt"/>
              <a:buAutoNum type="arabicPeriod" startAt="5"/>
            </a:pPr>
            <a:endParaRPr lang="es-MX" sz="3400" dirty="0">
              <a:solidFill>
                <a:srgbClr val="D9D9D9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678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14B301-4C31-2798-CC37-890A07649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2436" b="12436"/>
          <a:stretch/>
        </p:blipFill>
        <p:spPr>
          <a:xfrm>
            <a:off x="17678" y="0"/>
            <a:ext cx="12171307" cy="685800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21243C-6051-EFC8-FF1C-5A472B4D68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2436" b="12436"/>
          <a:stretch/>
        </p:blipFill>
        <p:spPr>
          <a:xfrm>
            <a:off x="-12169573" y="0"/>
            <a:ext cx="12171307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9773FD-0BC4-A55E-9465-6E8350F36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0" t="465" r="322" b="-465"/>
          <a:stretch/>
        </p:blipFill>
        <p:spPr bwMode="auto">
          <a:xfrm>
            <a:off x="8524162" y="183746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8E38FC-FC8E-902B-4D21-A01478FDF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r="22930"/>
          <a:stretch/>
        </p:blipFill>
        <p:spPr bwMode="auto">
          <a:xfrm>
            <a:off x="9278939" y="183746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05D18-39C2-CACE-03D0-9E4FBD51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29361" r="29361"/>
          <a:stretch/>
        </p:blipFill>
        <p:spPr bwMode="auto">
          <a:xfrm>
            <a:off x="10947499" y="1200117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94D97-34B4-21A7-93FA-B7D3A6E2B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17913" r="33217"/>
          <a:stretch/>
        </p:blipFill>
        <p:spPr bwMode="auto">
          <a:xfrm>
            <a:off x="10947499" y="2365060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727F08-763C-03D0-3DC5-C85718E4DF83}"/>
              </a:ext>
            </a:extLst>
          </p:cNvPr>
          <p:cNvSpPr txBox="1"/>
          <p:nvPr/>
        </p:nvSpPr>
        <p:spPr>
          <a:xfrm>
            <a:off x="345064" y="217493"/>
            <a:ext cx="5205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FAMOUS FROM BRASIL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00B53A-2046-032E-3DD5-5D3514D5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18439" r="18439"/>
          <a:stretch/>
        </p:blipFill>
        <p:spPr bwMode="auto">
          <a:xfrm>
            <a:off x="10941833" y="3530003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A16A1B-DEEA-ADFD-FC8B-F5544996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l="3729" r="3729"/>
          <a:stretch/>
        </p:blipFill>
        <p:spPr bwMode="auto">
          <a:xfrm>
            <a:off x="4036967" y="198506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C96DD7-F7DE-CBEA-7320-2F4D098FE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24952" r="42272"/>
          <a:stretch/>
        </p:blipFill>
        <p:spPr bwMode="auto">
          <a:xfrm>
            <a:off x="2614141" y="198506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10198-F115-4695-CB05-8505FAE5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rcRect l="5873" r="5873"/>
          <a:stretch/>
        </p:blipFill>
        <p:spPr bwMode="auto">
          <a:xfrm>
            <a:off x="5454300" y="198506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6E021B-1A9D-223A-CB5E-368778CFA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rcRect l="9671" r="9671"/>
          <a:stretch/>
        </p:blipFill>
        <p:spPr bwMode="auto">
          <a:xfrm>
            <a:off x="6871633" y="198506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CA38BB-AD6E-86A5-32CA-2F3C6BCC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rcRect l="26329" r="26329"/>
          <a:stretch/>
        </p:blipFill>
        <p:spPr bwMode="auto">
          <a:xfrm>
            <a:off x="8296303" y="198506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64462A-CA9B-271B-5CAA-92B483EB5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rcRect l="28933" r="28933"/>
          <a:stretch/>
        </p:blipFill>
        <p:spPr bwMode="auto">
          <a:xfrm>
            <a:off x="3314225" y="455344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18E8E0-E1A1-1CB0-780C-1B35314C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rcRect l="2588" r="2588"/>
          <a:stretch/>
        </p:blipFill>
        <p:spPr bwMode="auto">
          <a:xfrm>
            <a:off x="4737051" y="455344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F14C4C-F23A-40E6-03AA-97FD0C51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rcRect l="28964" r="28964"/>
          <a:stretch/>
        </p:blipFill>
        <p:spPr bwMode="auto">
          <a:xfrm>
            <a:off x="6154384" y="455344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9F9E3C-AD00-2092-14AB-547EAA7A8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rcRect l="28918" r="28918"/>
          <a:stretch/>
        </p:blipFill>
        <p:spPr bwMode="auto">
          <a:xfrm>
            <a:off x="7571717" y="455344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B2D7E5-1936-82D0-F43F-7D9F2D801041}"/>
              </a:ext>
            </a:extLst>
          </p:cNvPr>
          <p:cNvSpPr txBox="1"/>
          <p:nvPr/>
        </p:nvSpPr>
        <p:spPr>
          <a:xfrm>
            <a:off x="2549678" y="1542981"/>
            <a:ext cx="144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NEYMAR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279B00-D704-D391-009B-67D6E4C62A0F}"/>
              </a:ext>
            </a:extLst>
          </p:cNvPr>
          <p:cNvSpPr txBox="1"/>
          <p:nvPr/>
        </p:nvSpPr>
        <p:spPr>
          <a:xfrm>
            <a:off x="3968434" y="1532652"/>
            <a:ext cx="144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KAKA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2C3F76-C865-57F8-335B-D80F3327C88D}"/>
              </a:ext>
            </a:extLst>
          </p:cNvPr>
          <p:cNvSpPr txBox="1"/>
          <p:nvPr/>
        </p:nvSpPr>
        <p:spPr>
          <a:xfrm>
            <a:off x="5248547" y="1577447"/>
            <a:ext cx="189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D9D9D9"/>
                </a:solidFill>
                <a:latin typeface="Gill Sans MT" panose="020B0502020104020203" pitchFamily="34" charset="0"/>
              </a:rPr>
              <a:t>RONALDINHO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C33204-E496-FA9D-76A8-D787F4CD7836}"/>
              </a:ext>
            </a:extLst>
          </p:cNvPr>
          <p:cNvSpPr txBox="1"/>
          <p:nvPr/>
        </p:nvSpPr>
        <p:spPr>
          <a:xfrm>
            <a:off x="6769572" y="1515891"/>
            <a:ext cx="144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PAULO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0F6839-26E9-F160-2702-5B065F5EAB5A}"/>
              </a:ext>
            </a:extLst>
          </p:cNvPr>
          <p:cNvSpPr txBox="1"/>
          <p:nvPr/>
        </p:nvSpPr>
        <p:spPr>
          <a:xfrm>
            <a:off x="8181262" y="1542980"/>
            <a:ext cx="144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IVETE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E7C914-8511-77FA-A41F-C0809A9E5FCE}"/>
              </a:ext>
            </a:extLst>
          </p:cNvPr>
          <p:cNvSpPr txBox="1"/>
          <p:nvPr/>
        </p:nvSpPr>
        <p:spPr>
          <a:xfrm>
            <a:off x="3014149" y="4077873"/>
            <a:ext cx="184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LUCIANO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6C4D19-2A49-BEA1-8DAF-D00B879150ED}"/>
              </a:ext>
            </a:extLst>
          </p:cNvPr>
          <p:cNvSpPr txBox="1"/>
          <p:nvPr/>
        </p:nvSpPr>
        <p:spPr>
          <a:xfrm>
            <a:off x="4467971" y="4063968"/>
            <a:ext cx="184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CLAUDIA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51B8E1-4B9D-24C0-A447-A3BAD55D6713}"/>
              </a:ext>
            </a:extLst>
          </p:cNvPr>
          <p:cNvSpPr txBox="1"/>
          <p:nvPr/>
        </p:nvSpPr>
        <p:spPr>
          <a:xfrm>
            <a:off x="5854308" y="4077873"/>
            <a:ext cx="184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LUAN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3511CE-C240-7DED-E2BC-053E327E182A}"/>
              </a:ext>
            </a:extLst>
          </p:cNvPr>
          <p:cNvSpPr txBox="1"/>
          <p:nvPr/>
        </p:nvSpPr>
        <p:spPr>
          <a:xfrm>
            <a:off x="7282089" y="4078255"/>
            <a:ext cx="184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ANITTA</a:t>
            </a:r>
          </a:p>
        </p:txBody>
      </p:sp>
    </p:spTree>
    <p:extLst>
      <p:ext uri="{BB962C8B-B14F-4D97-AF65-F5344CB8AC3E}">
        <p14:creationId xmlns:p14="http://schemas.microsoft.com/office/powerpoint/2010/main" val="7559776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8324F13-4F2A-B340-98DF-5A51E6EE2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0547" b="10547"/>
          <a:stretch/>
        </p:blipFill>
        <p:spPr>
          <a:xfrm>
            <a:off x="15848" y="-1"/>
            <a:ext cx="12171307" cy="68580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14B301-4C31-2798-CC37-890A07649B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2436" b="12436"/>
          <a:stretch/>
        </p:blipFill>
        <p:spPr>
          <a:xfrm>
            <a:off x="-12183941" y="0"/>
            <a:ext cx="12171307" cy="685800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9773FD-0BC4-A55E-9465-6E8350F367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0" t="465" r="322" b="-465"/>
          <a:stretch/>
        </p:blipFill>
        <p:spPr bwMode="auto">
          <a:xfrm>
            <a:off x="8524162" y="183746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38E38FC-FC8E-902B-4D21-A01478FDF4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0" r="22930"/>
          <a:stretch/>
        </p:blipFill>
        <p:spPr bwMode="auto">
          <a:xfrm>
            <a:off x="9278939" y="183746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05D18-39C2-CACE-03D0-9E4FBD51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l="29361" r="29361"/>
          <a:stretch/>
        </p:blipFill>
        <p:spPr bwMode="auto">
          <a:xfrm>
            <a:off x="10947499" y="1200117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994D97-34B4-21A7-93FA-B7D3A6E2B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l="17913" r="33217"/>
          <a:stretch/>
        </p:blipFill>
        <p:spPr bwMode="auto">
          <a:xfrm>
            <a:off x="10947499" y="2365060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727F08-763C-03D0-3DC5-C85718E4DF83}"/>
              </a:ext>
            </a:extLst>
          </p:cNvPr>
          <p:cNvSpPr txBox="1"/>
          <p:nvPr/>
        </p:nvSpPr>
        <p:spPr>
          <a:xfrm>
            <a:off x="-11856555" y="217493"/>
            <a:ext cx="5205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FAMOUS FROM BRASIL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00B53A-2046-032E-3DD5-5D3514D52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rcRect l="18439" r="18439"/>
          <a:stretch/>
        </p:blipFill>
        <p:spPr bwMode="auto">
          <a:xfrm>
            <a:off x="10941833" y="3530003"/>
            <a:ext cx="691664" cy="1095741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A16A1B-DEEA-ADFD-FC8B-F5544996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rcRect l="3729" r="3729"/>
          <a:stretch/>
        </p:blipFill>
        <p:spPr bwMode="auto">
          <a:xfrm>
            <a:off x="-8164652" y="198506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5510198-F115-4695-CB05-8505FAE51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3"/>
              </a:ext>
            </a:extLst>
          </a:blip>
          <a:srcRect l="5873" r="5873"/>
          <a:stretch/>
        </p:blipFill>
        <p:spPr bwMode="auto">
          <a:xfrm>
            <a:off x="-6747319" y="198506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F6E021B-1A9D-223A-CB5E-368778CFA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rcRect l="9671" r="9671"/>
          <a:stretch/>
        </p:blipFill>
        <p:spPr bwMode="auto">
          <a:xfrm>
            <a:off x="-5329986" y="198506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0CA38BB-AD6E-86A5-32CA-2F3C6BCCA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7"/>
              </a:ext>
            </a:extLst>
          </a:blip>
          <a:srcRect l="26329" r="26329"/>
          <a:stretch/>
        </p:blipFill>
        <p:spPr bwMode="auto">
          <a:xfrm>
            <a:off x="-3905316" y="198506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C64462A-CA9B-271B-5CAA-92B483EB5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rcRect l="28933" r="28933"/>
          <a:stretch/>
        </p:blipFill>
        <p:spPr bwMode="auto">
          <a:xfrm>
            <a:off x="-8887394" y="455344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E18E8E0-E1A1-1CB0-780C-1B35314CD3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1"/>
              </a:ext>
            </a:extLst>
          </a:blip>
          <a:srcRect l="2588" r="2588"/>
          <a:stretch/>
        </p:blipFill>
        <p:spPr bwMode="auto">
          <a:xfrm>
            <a:off x="-7464568" y="455344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FF14C4C-F23A-40E6-03AA-97FD0C51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rcRect l="28964" r="28964"/>
          <a:stretch/>
        </p:blipFill>
        <p:spPr bwMode="auto">
          <a:xfrm>
            <a:off x="-6047235" y="455344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9F9E3C-AD00-2092-14AB-547EAA7A8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5"/>
              </a:ext>
            </a:extLst>
          </a:blip>
          <a:srcRect l="28918" r="28918"/>
          <a:stretch/>
        </p:blipFill>
        <p:spPr bwMode="auto">
          <a:xfrm>
            <a:off x="-4629902" y="4553443"/>
            <a:ext cx="1241958" cy="196752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2B2D7E5-1936-82D0-F43F-7D9F2D801041}"/>
              </a:ext>
            </a:extLst>
          </p:cNvPr>
          <p:cNvSpPr txBox="1"/>
          <p:nvPr/>
        </p:nvSpPr>
        <p:spPr>
          <a:xfrm>
            <a:off x="-9651941" y="1542981"/>
            <a:ext cx="144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NEYMAR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B279B00-D704-D391-009B-67D6E4C62A0F}"/>
              </a:ext>
            </a:extLst>
          </p:cNvPr>
          <p:cNvSpPr txBox="1"/>
          <p:nvPr/>
        </p:nvSpPr>
        <p:spPr>
          <a:xfrm>
            <a:off x="-8233185" y="1532652"/>
            <a:ext cx="144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KAKA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2C3F76-C865-57F8-335B-D80F3327C88D}"/>
              </a:ext>
            </a:extLst>
          </p:cNvPr>
          <p:cNvSpPr txBox="1"/>
          <p:nvPr/>
        </p:nvSpPr>
        <p:spPr>
          <a:xfrm>
            <a:off x="-6953072" y="1577447"/>
            <a:ext cx="1892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D9D9D9"/>
                </a:solidFill>
                <a:latin typeface="Gill Sans MT" panose="020B0502020104020203" pitchFamily="34" charset="0"/>
              </a:rPr>
              <a:t>RONALDINHO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DC33204-E496-FA9D-76A8-D787F4CD7836}"/>
              </a:ext>
            </a:extLst>
          </p:cNvPr>
          <p:cNvSpPr txBox="1"/>
          <p:nvPr/>
        </p:nvSpPr>
        <p:spPr>
          <a:xfrm>
            <a:off x="-5432047" y="1515891"/>
            <a:ext cx="144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PAULO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60F6839-26E9-F160-2702-5B065F5EAB5A}"/>
              </a:ext>
            </a:extLst>
          </p:cNvPr>
          <p:cNvSpPr txBox="1"/>
          <p:nvPr/>
        </p:nvSpPr>
        <p:spPr>
          <a:xfrm>
            <a:off x="-4020357" y="1542980"/>
            <a:ext cx="14410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IVETE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E7C914-8511-77FA-A41F-C0809A9E5FCE}"/>
              </a:ext>
            </a:extLst>
          </p:cNvPr>
          <p:cNvSpPr txBox="1"/>
          <p:nvPr/>
        </p:nvSpPr>
        <p:spPr>
          <a:xfrm>
            <a:off x="-9187470" y="4077873"/>
            <a:ext cx="184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LUCIANO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6C4D19-2A49-BEA1-8DAF-D00B879150ED}"/>
              </a:ext>
            </a:extLst>
          </p:cNvPr>
          <p:cNvSpPr txBox="1"/>
          <p:nvPr/>
        </p:nvSpPr>
        <p:spPr>
          <a:xfrm>
            <a:off x="-7733648" y="4063968"/>
            <a:ext cx="184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CLAUDIA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51B8E1-4B9D-24C0-A447-A3BAD55D6713}"/>
              </a:ext>
            </a:extLst>
          </p:cNvPr>
          <p:cNvSpPr txBox="1"/>
          <p:nvPr/>
        </p:nvSpPr>
        <p:spPr>
          <a:xfrm>
            <a:off x="-6347311" y="4077873"/>
            <a:ext cx="184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LUAN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53511CE-C240-7DED-E2BC-053E327E182A}"/>
              </a:ext>
            </a:extLst>
          </p:cNvPr>
          <p:cNvSpPr txBox="1"/>
          <p:nvPr/>
        </p:nvSpPr>
        <p:spPr>
          <a:xfrm>
            <a:off x="-4919530" y="4078255"/>
            <a:ext cx="1842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ANITTA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4D4468C-78E5-43CC-2910-7210D5844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7"/>
              </a:ext>
            </a:extLst>
          </a:blip>
          <a:srcRect l="24952" r="42272"/>
          <a:stretch/>
        </p:blipFill>
        <p:spPr bwMode="auto">
          <a:xfrm>
            <a:off x="10941833" y="4694946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55CADDC-5049-F94B-EC9B-A133EA9D4704}"/>
              </a:ext>
            </a:extLst>
          </p:cNvPr>
          <p:cNvSpPr txBox="1"/>
          <p:nvPr/>
        </p:nvSpPr>
        <p:spPr>
          <a:xfrm>
            <a:off x="345064" y="217493"/>
            <a:ext cx="5205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CARNAVAL OF BRASIL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5E58722-C62E-61BD-50A5-8BCAEC8F4B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9"/>
              </a:ext>
            </a:extLst>
          </a:blip>
          <a:srcRect l="34472" t="335" r="23138" b="-335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F6D90A0-B311-BDD8-6413-874941EE6581}"/>
              </a:ext>
            </a:extLst>
          </p:cNvPr>
          <p:cNvSpPr txBox="1"/>
          <p:nvPr/>
        </p:nvSpPr>
        <p:spPr>
          <a:xfrm>
            <a:off x="395549" y="1757332"/>
            <a:ext cx="676925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0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IT IS CELEBRATED ANNUALLY , ITS FOR </a:t>
            </a:r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ENJOY ONE LAST WEEK OF FESTIVITIES BEFORE THE 40 DAYS OF ABSTINENCE THAT ENDS ON EASTER, THE DAY OF CHRIST'S RESURRECTION</a:t>
            </a:r>
            <a:endParaRPr lang="es-MX" sz="3000" dirty="0">
              <a:solidFill>
                <a:schemeClr val="bg1">
                  <a:lumMod val="85000"/>
                </a:schemeClr>
              </a:solidFill>
              <a:latin typeface="Gill Sans Nova" panose="020B0602020104020203" pitchFamily="34" charset="0"/>
            </a:endParaRPr>
          </a:p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IT IS AT THE END OF FEBRUARY OR THE BEGINNING OF MARCH</a:t>
            </a:r>
          </a:p>
          <a:p>
            <a:r>
              <a:rPr lang="en-US" sz="30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IT START BETWEEN FRIDAY AFTERNOON AND ASH WEDNESDAY AT NOON</a:t>
            </a:r>
            <a:endParaRPr lang="es-MX" sz="3000" dirty="0">
              <a:solidFill>
                <a:schemeClr val="bg1">
                  <a:lumMod val="85000"/>
                </a:schemeClr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917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Brasil: estrategias de crecimiento para el periodo posterior a la COVID-19">
            <a:extLst>
              <a:ext uri="{FF2B5EF4-FFF2-40B4-BE49-F238E27FC236}">
                <a16:creationId xmlns:a16="http://schemas.microsoft.com/office/drawing/2014/main" id="{0EC34E67-96C5-19B3-B549-1A92839A5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7FA758-ADDD-2B9C-93CD-A22A49FCD39B}"/>
              </a:ext>
            </a:extLst>
          </p:cNvPr>
          <p:cNvSpPr/>
          <p:nvPr/>
        </p:nvSpPr>
        <p:spPr>
          <a:xfrm>
            <a:off x="-6532" y="0"/>
            <a:ext cx="12192000" cy="6858000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62CF82F-F6AD-61AD-A453-FEEE9B4B4DB4}"/>
              </a:ext>
            </a:extLst>
          </p:cNvPr>
          <p:cNvSpPr txBox="1"/>
          <p:nvPr/>
        </p:nvSpPr>
        <p:spPr>
          <a:xfrm>
            <a:off x="345064" y="217493"/>
            <a:ext cx="52059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THANK YOU FOR YOUR ATTENTION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8697C9-1B23-0E23-CB2E-C5D1AC2E0FEE}"/>
              </a:ext>
            </a:extLst>
          </p:cNvPr>
          <p:cNvSpPr txBox="1"/>
          <p:nvPr/>
        </p:nvSpPr>
        <p:spPr>
          <a:xfrm>
            <a:off x="345064" y="2743310"/>
            <a:ext cx="103639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SOURCES </a:t>
            </a:r>
          </a:p>
          <a:p>
            <a:pPr marL="685800" indent="-685800">
              <a:buFontTx/>
              <a:buChar char="-"/>
            </a:pPr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KIDS NATIONAL GEOGRAFIC</a:t>
            </a:r>
          </a:p>
          <a:p>
            <a:pPr marL="685800" indent="-685800">
              <a:buFontTx/>
              <a:buChar char="-"/>
            </a:pPr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DATA COMMONS</a:t>
            </a:r>
          </a:p>
          <a:p>
            <a:pPr marL="685800" indent="-685800">
              <a:buFontTx/>
              <a:buChar char="-"/>
            </a:pPr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AND MORE</a:t>
            </a:r>
          </a:p>
        </p:txBody>
      </p:sp>
    </p:spTree>
    <p:extLst>
      <p:ext uri="{BB962C8B-B14F-4D97-AF65-F5344CB8AC3E}">
        <p14:creationId xmlns:p14="http://schemas.microsoft.com/office/powerpoint/2010/main" val="6205532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Las ciudades más importantes de Brasil">
            <a:extLst>
              <a:ext uri="{FF2B5EF4-FFF2-40B4-BE49-F238E27FC236}">
                <a16:creationId xmlns:a16="http://schemas.microsoft.com/office/drawing/2014/main" id="{014E6469-6103-79CE-E0A4-7C6735272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5" y="-2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pic>
        <p:nvPicPr>
          <p:cNvPr id="2050" name="Picture 2" descr="Cómo Negociar en Brasil con Éxito. Exportar a Brasil">
            <a:extLst>
              <a:ext uri="{FF2B5EF4-FFF2-40B4-BE49-F238E27FC236}">
                <a16:creationId xmlns:a16="http://schemas.microsoft.com/office/drawing/2014/main" id="{AF5811FB-74A8-B0BB-EF92-9B21404F1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" b="4965"/>
          <a:stretch/>
        </p:blipFill>
        <p:spPr bwMode="auto">
          <a:xfrm>
            <a:off x="0" y="0"/>
            <a:ext cx="1218262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F4988D-EF88-A6F3-4047-DFFF564BB6E3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6" name="Picture 2" descr="Bandera de Brasil | Banderas-mundo.es">
              <a:extLst>
                <a:ext uri="{FF2B5EF4-FFF2-40B4-BE49-F238E27FC236}">
                  <a16:creationId xmlns:a16="http://schemas.microsoft.com/office/drawing/2014/main" id="{38D0105A-110B-B2D9-DF6E-250670FCDA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Bandera de Brasil | Banderas-mundo.es">
              <a:extLst>
                <a:ext uri="{FF2B5EF4-FFF2-40B4-BE49-F238E27FC236}">
                  <a16:creationId xmlns:a16="http://schemas.microsoft.com/office/drawing/2014/main" id="{8A403A56-88ED-900A-DF38-86C938B35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CF78BE9F-95E5-BFF0-882F-E85CE4B06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964681" y="1145595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50C6B9-9E02-17F9-F3FB-615B6D19EA0B}"/>
              </a:ext>
            </a:extLst>
          </p:cNvPr>
          <p:cNvSpPr txBox="1"/>
          <p:nvPr/>
        </p:nvSpPr>
        <p:spPr>
          <a:xfrm>
            <a:off x="1398564" y="1027566"/>
            <a:ext cx="4167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POPULATION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76CA4D9-4132-2FC4-133D-7C3B88237A4A}"/>
              </a:ext>
            </a:extLst>
          </p:cNvPr>
          <p:cNvSpPr/>
          <p:nvPr/>
        </p:nvSpPr>
        <p:spPr>
          <a:xfrm>
            <a:off x="1072208" y="2241335"/>
            <a:ext cx="4702661" cy="3766820"/>
          </a:xfrm>
          <a:prstGeom prst="roundRect">
            <a:avLst>
              <a:gd name="adj" fmla="val 6505"/>
            </a:avLst>
          </a:prstGeom>
          <a:gradFill>
            <a:gsLst>
              <a:gs pos="95000">
                <a:srgbClr val="406C7C"/>
              </a:gs>
              <a:gs pos="0">
                <a:srgbClr val="2E447A"/>
              </a:gs>
            </a:gsLst>
            <a:lin ang="5400000" scaled="1"/>
          </a:gradFill>
          <a:ln>
            <a:noFill/>
          </a:ln>
          <a:effectLst>
            <a:outerShdw blurRad="596900" dist="50800" dir="5400000" sx="114000" sy="114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文本框 7">
            <a:extLst>
              <a:ext uri="{FF2B5EF4-FFF2-40B4-BE49-F238E27FC236}">
                <a16:creationId xmlns:a16="http://schemas.microsoft.com/office/drawing/2014/main" id="{6583E60A-ED71-8E20-37D0-36A6492699E5}"/>
              </a:ext>
            </a:extLst>
          </p:cNvPr>
          <p:cNvSpPr txBox="1"/>
          <p:nvPr/>
        </p:nvSpPr>
        <p:spPr>
          <a:xfrm>
            <a:off x="1372881" y="2405932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</a:rPr>
              <a:t>POPULATION (2022)</a:t>
            </a:r>
          </a:p>
        </p:txBody>
      </p:sp>
      <p:graphicFrame>
        <p:nvGraphicFramePr>
          <p:cNvPr id="12" name="图表 23">
            <a:extLst>
              <a:ext uri="{FF2B5EF4-FFF2-40B4-BE49-F238E27FC236}">
                <a16:creationId xmlns:a16="http://schemas.microsoft.com/office/drawing/2014/main" id="{D01108C5-C2BE-F8BD-CBFA-7F3662F35F04}"/>
              </a:ext>
            </a:extLst>
          </p:cNvPr>
          <p:cNvGraphicFramePr/>
          <p:nvPr/>
        </p:nvGraphicFramePr>
        <p:xfrm>
          <a:off x="1408849" y="3039684"/>
          <a:ext cx="4038758" cy="2855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9904321-FCA6-2FBB-63AB-21E4CCD78361}"/>
              </a:ext>
            </a:extLst>
          </p:cNvPr>
          <p:cNvSpPr txBox="1"/>
          <p:nvPr/>
        </p:nvSpPr>
        <p:spPr>
          <a:xfrm>
            <a:off x="3661851" y="4678381"/>
            <a:ext cx="14348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128.9 M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35DB9-F98D-46EB-2939-584F20C10FE1}"/>
              </a:ext>
            </a:extLst>
          </p:cNvPr>
          <p:cNvSpPr txBox="1"/>
          <p:nvPr/>
        </p:nvSpPr>
        <p:spPr>
          <a:xfrm>
            <a:off x="1226168" y="4044629"/>
            <a:ext cx="2435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</a:rPr>
              <a:t>212.6</a:t>
            </a:r>
            <a:r>
              <a:rPr lang="es-MX" sz="1600" b="0" i="0" dirty="0">
                <a:solidFill>
                  <a:schemeClr val="bg1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 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0B558F-E8CE-BBB0-FD37-5E9DCEEFF502}"/>
              </a:ext>
            </a:extLst>
          </p:cNvPr>
          <p:cNvSpPr txBox="1"/>
          <p:nvPr/>
        </p:nvSpPr>
        <p:spPr>
          <a:xfrm>
            <a:off x="-4217867" y="2871337"/>
            <a:ext cx="4167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DAY OF BIRTH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B5B27-C369-66CD-E27F-435AC32EE278}"/>
              </a:ext>
            </a:extLst>
          </p:cNvPr>
          <p:cNvSpPr txBox="1"/>
          <p:nvPr/>
        </p:nvSpPr>
        <p:spPr>
          <a:xfrm>
            <a:off x="1290299" y="-1564178"/>
            <a:ext cx="4167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PRESIDENT OF BRASIL</a:t>
            </a:r>
          </a:p>
        </p:txBody>
      </p:sp>
    </p:spTree>
    <p:extLst>
      <p:ext uri="{BB962C8B-B14F-4D97-AF65-F5344CB8AC3E}">
        <p14:creationId xmlns:p14="http://schemas.microsoft.com/office/powerpoint/2010/main" val="1510843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Las ciudades más importantes de Brasil">
            <a:extLst>
              <a:ext uri="{FF2B5EF4-FFF2-40B4-BE49-F238E27FC236}">
                <a16:creationId xmlns:a16="http://schemas.microsoft.com/office/drawing/2014/main" id="{2F4F1AFB-BA7C-6099-1A24-64043E4B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3" y="-2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5572" r="15572"/>
          <a:stretch/>
        </p:blipFill>
        <p:spPr bwMode="auto">
          <a:xfrm>
            <a:off x="6964681" y="1276221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AE40BA-42BF-379D-8CF2-FE956F94CE27}"/>
              </a:ext>
            </a:extLst>
          </p:cNvPr>
          <p:cNvSpPr txBox="1"/>
          <p:nvPr/>
        </p:nvSpPr>
        <p:spPr>
          <a:xfrm>
            <a:off x="1274610" y="2330724"/>
            <a:ext cx="4167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DAY OF BIRTH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F54F9-DDF3-8F12-C88B-EAB8555DF966}"/>
              </a:ext>
            </a:extLst>
          </p:cNvPr>
          <p:cNvSpPr txBox="1"/>
          <p:nvPr/>
        </p:nvSpPr>
        <p:spPr>
          <a:xfrm>
            <a:off x="1258833" y="418136"/>
            <a:ext cx="4167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PRESIDENT OF BRASIL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C43CB-2EED-B2BD-C982-80CB4EBBA5FD}"/>
              </a:ext>
            </a:extLst>
          </p:cNvPr>
          <p:cNvSpPr txBox="1"/>
          <p:nvPr/>
        </p:nvSpPr>
        <p:spPr>
          <a:xfrm>
            <a:off x="1274610" y="3280781"/>
            <a:ext cx="4167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MARCH 21, 1955 (AGE 67 YEARS)</a:t>
            </a:r>
            <a:endParaRPr lang="es-MX" sz="4800" dirty="0">
              <a:solidFill>
                <a:schemeClr val="bg1">
                  <a:lumMod val="85000"/>
                </a:schemeClr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022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Las ciudades más importantes de Brasil">
            <a:extLst>
              <a:ext uri="{FF2B5EF4-FFF2-40B4-BE49-F238E27FC236}">
                <a16:creationId xmlns:a16="http://schemas.microsoft.com/office/drawing/2014/main" id="{2F4F1AFB-BA7C-6099-1A24-64043E4B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3" y="-2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5572" r="15572"/>
          <a:stretch/>
        </p:blipFill>
        <p:spPr bwMode="auto">
          <a:xfrm>
            <a:off x="6964681" y="1276221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8AE40BA-42BF-379D-8CF2-FE956F94CE27}"/>
              </a:ext>
            </a:extLst>
          </p:cNvPr>
          <p:cNvSpPr txBox="1"/>
          <p:nvPr/>
        </p:nvSpPr>
        <p:spPr>
          <a:xfrm>
            <a:off x="1274610" y="2113014"/>
            <a:ext cx="41675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WHO IS HE?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DF54F9-DDF3-8F12-C88B-EAB8555DF966}"/>
              </a:ext>
            </a:extLst>
          </p:cNvPr>
          <p:cNvSpPr txBox="1"/>
          <p:nvPr/>
        </p:nvSpPr>
        <p:spPr>
          <a:xfrm>
            <a:off x="1258833" y="418136"/>
            <a:ext cx="4167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PRESIDENT OF BRASIL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C43CB-2EED-B2BD-C982-80CB4EBBA5FD}"/>
              </a:ext>
            </a:extLst>
          </p:cNvPr>
          <p:cNvSpPr txBox="1"/>
          <p:nvPr/>
        </p:nvSpPr>
        <p:spPr>
          <a:xfrm>
            <a:off x="1274610" y="2954214"/>
            <a:ext cx="53003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JAIR MESSIAS BOLSONARO IS A RETIRED MILITARY OFFICER AND BRAZILIAN POLITICIAN.</a:t>
            </a:r>
            <a:endParaRPr lang="es-MX" sz="4000" dirty="0">
              <a:solidFill>
                <a:schemeClr val="bg1">
                  <a:lumMod val="85000"/>
                </a:schemeClr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779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5EA02E7C-62BE-4107-3A98-A38461BBD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9788" r="-179" b="9663"/>
          <a:stretch/>
        </p:blipFill>
        <p:spPr bwMode="auto">
          <a:xfrm>
            <a:off x="-12404" y="5276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Las ciudades más importantes de Brasil">
            <a:extLst>
              <a:ext uri="{FF2B5EF4-FFF2-40B4-BE49-F238E27FC236}">
                <a16:creationId xmlns:a16="http://schemas.microsoft.com/office/drawing/2014/main" id="{2F4F1AFB-BA7C-6099-1A24-64043E4B0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3" y="-2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5572" r="15572"/>
          <a:stretch/>
        </p:blipFill>
        <p:spPr bwMode="auto">
          <a:xfrm>
            <a:off x="6964681" y="1276221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EDF54F9-DDF3-8F12-C88B-EAB8555DF966}"/>
              </a:ext>
            </a:extLst>
          </p:cNvPr>
          <p:cNvSpPr txBox="1"/>
          <p:nvPr/>
        </p:nvSpPr>
        <p:spPr>
          <a:xfrm>
            <a:off x="1258833" y="418136"/>
            <a:ext cx="41675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PRESIDENT OF BRASIL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C43CB-2EED-B2BD-C982-80CB4EBBA5FD}"/>
              </a:ext>
            </a:extLst>
          </p:cNvPr>
          <p:cNvSpPr txBox="1"/>
          <p:nvPr/>
        </p:nvSpPr>
        <p:spPr>
          <a:xfrm>
            <a:off x="1258833" y="2272198"/>
            <a:ext cx="53003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D9D9D9"/>
                </a:solidFill>
                <a:latin typeface="arial" panose="020B0604020202020204" pitchFamily="34" charset="0"/>
              </a:rPr>
              <a:t>JAIR BOLSONARO IS THE 38</a:t>
            </a:r>
            <a:r>
              <a:rPr lang="en-US" sz="4800" baseline="30000" dirty="0">
                <a:solidFill>
                  <a:srgbClr val="D9D9D9"/>
                </a:solidFill>
                <a:latin typeface="arial" panose="020B0604020202020204" pitchFamily="34" charset="0"/>
              </a:rPr>
              <a:t>TH</a:t>
            </a:r>
            <a:r>
              <a:rPr lang="en-US" sz="4800" dirty="0">
                <a:solidFill>
                  <a:srgbClr val="D9D9D9"/>
                </a:solidFill>
                <a:latin typeface="arial" panose="020B0604020202020204" pitchFamily="34" charset="0"/>
              </a:rPr>
              <a:t> PRESIDENT OF </a:t>
            </a:r>
          </a:p>
          <a:p>
            <a:r>
              <a:rPr lang="en-US" sz="4800" dirty="0">
                <a:solidFill>
                  <a:srgbClr val="D9D9D9"/>
                </a:solidFill>
                <a:latin typeface="arial" panose="020B0604020202020204" pitchFamily="34" charset="0"/>
              </a:rPr>
              <a:t>BRASIL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1E0B9D-69D7-466C-672A-285B8A37765B}"/>
              </a:ext>
            </a:extLst>
          </p:cNvPr>
          <p:cNvSpPr txBox="1"/>
          <p:nvPr/>
        </p:nvSpPr>
        <p:spPr>
          <a:xfrm>
            <a:off x="213509" y="-890344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FLAG</a:t>
            </a:r>
          </a:p>
        </p:txBody>
      </p:sp>
    </p:spTree>
    <p:extLst>
      <p:ext uri="{BB962C8B-B14F-4D97-AF65-F5344CB8AC3E}">
        <p14:creationId xmlns:p14="http://schemas.microsoft.com/office/powerpoint/2010/main" val="2334674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0BCEF999-26D5-A91E-A148-B464C18C8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9788" r="-179" b="9663"/>
          <a:stretch/>
        </p:blipFill>
        <p:spPr bwMode="auto">
          <a:xfrm>
            <a:off x="-12404" y="5276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EC3C9D-85A3-1613-EBD3-F5AACDC1E27E}"/>
              </a:ext>
            </a:extLst>
          </p:cNvPr>
          <p:cNvSpPr txBox="1"/>
          <p:nvPr/>
        </p:nvSpPr>
        <p:spPr>
          <a:xfrm>
            <a:off x="213509" y="298376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FLAG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5F741-9D0E-CBA4-37AE-416E61CE4094}"/>
              </a:ext>
            </a:extLst>
          </p:cNvPr>
          <p:cNvSpPr txBox="1"/>
          <p:nvPr/>
        </p:nvSpPr>
        <p:spPr>
          <a:xfrm>
            <a:off x="213509" y="1422473"/>
            <a:ext cx="673798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D9D9D9"/>
                </a:solidFill>
                <a:latin typeface="Gill Sans Nova" panose="020B0602020104020203" pitchFamily="34" charset="0"/>
              </a:rPr>
              <a:t>ITS CREATORS CONSIDERED THAT THE GREEN AND YELLOW COLORS WERE REPRESENTATIVE OF BRAZILIAN PRODUCTION,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1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ty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B1FAB4E1-C3DF-1799-751C-BB990F17EE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254"/>
          <a:stretch/>
        </p:blipFill>
        <p:spPr>
          <a:xfrm>
            <a:off x="0" y="-1"/>
            <a:ext cx="12171307" cy="68580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BCEF999-26D5-A91E-A148-B464C18C8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9788" r="-179" b="9663"/>
          <a:stretch/>
        </p:blipFill>
        <p:spPr bwMode="auto">
          <a:xfrm>
            <a:off x="-12404" y="5276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EC3C9D-85A3-1613-EBD3-F5AACDC1E27E}"/>
              </a:ext>
            </a:extLst>
          </p:cNvPr>
          <p:cNvSpPr txBox="1"/>
          <p:nvPr/>
        </p:nvSpPr>
        <p:spPr>
          <a:xfrm>
            <a:off x="213509" y="298376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FLAG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5F741-9D0E-CBA4-37AE-416E61CE4094}"/>
              </a:ext>
            </a:extLst>
          </p:cNvPr>
          <p:cNvSpPr txBox="1"/>
          <p:nvPr/>
        </p:nvSpPr>
        <p:spPr>
          <a:xfrm>
            <a:off x="213509" y="1422473"/>
            <a:ext cx="58824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D9D9D9"/>
                </a:solidFill>
                <a:latin typeface="Gill Sans Nova" panose="020B0602020104020203" pitchFamily="34" charset="0"/>
              </a:rPr>
              <a:t>BOTH WITH REGARD TO NATURE AND TO INDUSTRY AND THE HAND OF MAN.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556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ity with tall buildings&#10;&#10;Description automatically generated with low confidence">
            <a:extLst>
              <a:ext uri="{FF2B5EF4-FFF2-40B4-BE49-F238E27FC236}">
                <a16:creationId xmlns:a16="http://schemas.microsoft.com/office/drawing/2014/main" id="{249C9255-BCD9-DD48-7351-B547E5B5CA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254"/>
          <a:stretch/>
        </p:blipFill>
        <p:spPr>
          <a:xfrm>
            <a:off x="0" y="-1"/>
            <a:ext cx="12171307" cy="685800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BCEF999-26D5-A91E-A148-B464C18C87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" t="9788" r="-179" b="9663"/>
          <a:stretch/>
        </p:blipFill>
        <p:spPr bwMode="auto">
          <a:xfrm>
            <a:off x="-12173924" y="5276"/>
            <a:ext cx="12182621" cy="685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1E1105F-A633-0F72-AAC7-F649DB29BDF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41AC69-8548-E463-9A3D-7A3F66070E29}"/>
              </a:ext>
            </a:extLst>
          </p:cNvPr>
          <p:cNvGrpSpPr/>
          <p:nvPr/>
        </p:nvGrpSpPr>
        <p:grpSpPr>
          <a:xfrm>
            <a:off x="10709032" y="150285"/>
            <a:ext cx="1195753" cy="852038"/>
            <a:chOff x="6394939" y="1416377"/>
            <a:chExt cx="5695951" cy="4025246"/>
          </a:xfrm>
        </p:grpSpPr>
        <p:pic>
          <p:nvPicPr>
            <p:cNvPr id="5" name="Picture 2" descr="Bandera de Brasil | Banderas-mundo.es">
              <a:extLst>
                <a:ext uri="{FF2B5EF4-FFF2-40B4-BE49-F238E27FC236}">
                  <a16:creationId xmlns:a16="http://schemas.microsoft.com/office/drawing/2014/main" id="{6757FEFA-61BC-5B37-C320-3BF31D8812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390" y="1574473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Bandera de Brasil | Banderas-mundo.es">
              <a:extLst>
                <a:ext uri="{FF2B5EF4-FFF2-40B4-BE49-F238E27FC236}">
                  <a16:creationId xmlns:a16="http://schemas.microsoft.com/office/drawing/2014/main" id="{E9FFB8E1-A49D-AE10-2D6A-F23289F525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4939" y="1416377"/>
              <a:ext cx="5524500" cy="38671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9" descr="Las multitudinarias manifestaciones pro Bolsonaro en diferentes ciudades de  Brasil - La Tercera">
            <a:extLst>
              <a:ext uri="{FF2B5EF4-FFF2-40B4-BE49-F238E27FC236}">
                <a16:creationId xmlns:a16="http://schemas.microsoft.com/office/drawing/2014/main" id="{69704E42-7725-7257-E3BB-DC4BD877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0" t="5534" r="8556" b="1851"/>
          <a:stretch>
            <a:fillRect/>
          </a:stretch>
        </p:blipFill>
        <p:spPr bwMode="auto">
          <a:xfrm>
            <a:off x="6259831" y="183750"/>
            <a:ext cx="691663" cy="109573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50444FA-D4FB-536E-0C93-E4DD4115C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5572" r="15572"/>
          <a:stretch/>
        </p:blipFill>
        <p:spPr bwMode="auto">
          <a:xfrm>
            <a:off x="7014608" y="183751"/>
            <a:ext cx="691663" cy="1095740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E31342-9934-2CA2-1EF4-9A8382E4C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15" r="30915"/>
          <a:stretch/>
        </p:blipFill>
        <p:spPr bwMode="auto">
          <a:xfrm>
            <a:off x="7769385" y="183747"/>
            <a:ext cx="691664" cy="1095742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EC3C9D-85A3-1613-EBD3-F5AACDC1E27E}"/>
              </a:ext>
            </a:extLst>
          </p:cNvPr>
          <p:cNvSpPr txBox="1"/>
          <p:nvPr/>
        </p:nvSpPr>
        <p:spPr>
          <a:xfrm>
            <a:off x="-11948011" y="298376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FLAG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45F741-9D0E-CBA4-37AE-416E61CE4094}"/>
              </a:ext>
            </a:extLst>
          </p:cNvPr>
          <p:cNvSpPr txBox="1"/>
          <p:nvPr/>
        </p:nvSpPr>
        <p:spPr>
          <a:xfrm>
            <a:off x="-11948011" y="1422473"/>
            <a:ext cx="697977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D9D9D9"/>
                </a:solidFill>
                <a:latin typeface="Gill Sans Nova" panose="020B0602020104020203" pitchFamily="34" charset="0"/>
              </a:rPr>
              <a:t>THE CIRCLE BLUE IS A SYMBOL TO REMEMBER THE SPHERE THAT REPRESENTED THE HONORARY PRINCIPALITY OF BRAZIL.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1BB65C-1454-548A-77CB-3A3DC8CCAAB8}"/>
              </a:ext>
            </a:extLst>
          </p:cNvPr>
          <p:cNvSpPr txBox="1"/>
          <p:nvPr/>
        </p:nvSpPr>
        <p:spPr>
          <a:xfrm>
            <a:off x="213509" y="298376"/>
            <a:ext cx="47068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dirty="0">
                <a:solidFill>
                  <a:schemeClr val="bg1">
                    <a:lumMod val="85000"/>
                  </a:schemeClr>
                </a:solidFill>
                <a:latin typeface="Gill Sans Nova" panose="020B0602020104020203" pitchFamily="34" charset="0"/>
              </a:rPr>
              <a:t>THE GASTRONOMY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C2311C-4024-24D6-2785-1F9BEB3E1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6329" r="26329"/>
          <a:stretch/>
        </p:blipFill>
        <p:spPr bwMode="auto">
          <a:xfrm>
            <a:off x="7193281" y="1512287"/>
            <a:ext cx="2882704" cy="4566809"/>
          </a:xfrm>
          <a:custGeom>
            <a:avLst/>
            <a:gdLst>
              <a:gd name="connsiteX0" fmla="*/ 556857 w 3341077"/>
              <a:gd name="connsiteY0" fmla="*/ 0 h 5292969"/>
              <a:gd name="connsiteX1" fmla="*/ 2784220 w 3341077"/>
              <a:gd name="connsiteY1" fmla="*/ 0 h 5292969"/>
              <a:gd name="connsiteX2" fmla="*/ 3341077 w 3341077"/>
              <a:gd name="connsiteY2" fmla="*/ 556857 h 5292969"/>
              <a:gd name="connsiteX3" fmla="*/ 3341077 w 3341077"/>
              <a:gd name="connsiteY3" fmla="*/ 4736112 h 5292969"/>
              <a:gd name="connsiteX4" fmla="*/ 2784220 w 3341077"/>
              <a:gd name="connsiteY4" fmla="*/ 5292969 h 5292969"/>
              <a:gd name="connsiteX5" fmla="*/ 556857 w 3341077"/>
              <a:gd name="connsiteY5" fmla="*/ 5292969 h 5292969"/>
              <a:gd name="connsiteX6" fmla="*/ 0 w 3341077"/>
              <a:gd name="connsiteY6" fmla="*/ 4736112 h 5292969"/>
              <a:gd name="connsiteX7" fmla="*/ 0 w 3341077"/>
              <a:gd name="connsiteY7" fmla="*/ 556857 h 5292969"/>
              <a:gd name="connsiteX8" fmla="*/ 556857 w 3341077"/>
              <a:gd name="connsiteY8" fmla="*/ 0 h 529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41077" h="5292969">
                <a:moveTo>
                  <a:pt x="556857" y="0"/>
                </a:moveTo>
                <a:lnTo>
                  <a:pt x="2784220" y="0"/>
                </a:lnTo>
                <a:cubicBezTo>
                  <a:pt x="3091764" y="0"/>
                  <a:pt x="3341077" y="249313"/>
                  <a:pt x="3341077" y="556857"/>
                </a:cubicBezTo>
                <a:lnTo>
                  <a:pt x="3341077" y="4736112"/>
                </a:lnTo>
                <a:cubicBezTo>
                  <a:pt x="3341077" y="5043656"/>
                  <a:pt x="3091764" y="5292969"/>
                  <a:pt x="2784220" y="5292969"/>
                </a:cubicBezTo>
                <a:lnTo>
                  <a:pt x="556857" y="5292969"/>
                </a:lnTo>
                <a:cubicBezTo>
                  <a:pt x="249313" y="5292969"/>
                  <a:pt x="0" y="5043656"/>
                  <a:pt x="0" y="4736112"/>
                </a:cubicBezTo>
                <a:lnTo>
                  <a:pt x="0" y="556857"/>
                </a:lnTo>
                <a:cubicBezTo>
                  <a:pt x="0" y="249313"/>
                  <a:pt x="249313" y="0"/>
                  <a:pt x="556857" y="0"/>
                </a:cubicBezTo>
                <a:close/>
              </a:path>
            </a:pathLst>
          </a:cu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0DD82D-E778-6C7C-4651-1A81BFA69F37}"/>
              </a:ext>
            </a:extLst>
          </p:cNvPr>
          <p:cNvSpPr txBox="1"/>
          <p:nvPr/>
        </p:nvSpPr>
        <p:spPr>
          <a:xfrm>
            <a:off x="213509" y="1854314"/>
            <a:ext cx="4706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800" b="1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FEIJOADA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592A78-A664-D68D-9477-CF4808B78A82}"/>
              </a:ext>
            </a:extLst>
          </p:cNvPr>
          <p:cNvSpPr txBox="1"/>
          <p:nvPr/>
        </p:nvSpPr>
        <p:spPr>
          <a:xfrm>
            <a:off x="7193281" y="6079096"/>
            <a:ext cx="2882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11" tooltip="https://www.innaturale.com/10-street-food-al-carnevale-di-rio-da-non-perdere/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12" tooltip="https://creativecommons.org/licenses/by-nc-nd/3.0/"/>
              </a:rPr>
              <a:t>CC BY-NC-ND</a:t>
            </a:r>
            <a:endParaRPr lang="es-MX" sz="9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0E0542-9033-B053-ADA3-E4B3C31D4BD0}"/>
              </a:ext>
            </a:extLst>
          </p:cNvPr>
          <p:cNvSpPr txBox="1"/>
          <p:nvPr/>
        </p:nvSpPr>
        <p:spPr>
          <a:xfrm>
            <a:off x="192816" y="2647560"/>
            <a:ext cx="47068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INGREDIENTS</a:t>
            </a:r>
            <a:endParaRPr lang="es-MX" sz="48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244645-1FB0-FC0F-A94D-0D32CF4FEA31}"/>
              </a:ext>
            </a:extLst>
          </p:cNvPr>
          <p:cNvSpPr txBox="1"/>
          <p:nvPr/>
        </p:nvSpPr>
        <p:spPr>
          <a:xfrm>
            <a:off x="172123" y="3364711"/>
            <a:ext cx="470686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600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BLACK BEANS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rgbClr val="D9D9D9"/>
                </a:solidFill>
                <a:latin typeface="Open Sans" panose="020B0604020202020204" pitchFamily="34" charset="0"/>
              </a:rPr>
              <a:t>PORK MEAT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rgbClr val="D9D9D9"/>
                </a:solidFill>
                <a:latin typeface="Open Sans" panose="020B0604020202020204" pitchFamily="34" charset="0"/>
              </a:rPr>
              <a:t>RICE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s-MX" sz="3600" dirty="0">
                <a:solidFill>
                  <a:srgbClr val="D9D9D9"/>
                </a:solidFill>
                <a:latin typeface="Open Sans" panose="020B0604020202020204" pitchFamily="34" charset="0"/>
              </a:rPr>
              <a:t>ORANGE</a:t>
            </a:r>
            <a:r>
              <a:rPr lang="es-MX" sz="4000" dirty="0">
                <a:solidFill>
                  <a:srgbClr val="D9D9D9"/>
                </a:solidFill>
                <a:latin typeface="Gill Sans Nova" panose="020B0602020104020203" pitchFamily="34" charset="0"/>
              </a:rPr>
              <a:t> SPRINKLED</a:t>
            </a:r>
            <a:endParaRPr lang="es-MX" sz="3600" dirty="0">
              <a:solidFill>
                <a:srgbClr val="D9D9D9"/>
              </a:solidFill>
              <a:latin typeface="Open Sans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F0D70F-7D3A-DD3A-BEFD-C118572C7166}"/>
              </a:ext>
            </a:extLst>
          </p:cNvPr>
          <p:cNvSpPr txBox="1"/>
          <p:nvPr/>
        </p:nvSpPr>
        <p:spPr>
          <a:xfrm>
            <a:off x="4357152" y="3330816"/>
            <a:ext cx="255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i="0" dirty="0">
                <a:solidFill>
                  <a:srgbClr val="D9D9D9"/>
                </a:solidFill>
                <a:effectLst/>
                <a:latin typeface="Open Sans" panose="020B0604020202020204" pitchFamily="34" charset="0"/>
              </a:rPr>
              <a:t>THE SAUCER IS HEAVY</a:t>
            </a:r>
            <a:endParaRPr lang="es-MX" sz="3600" dirty="0">
              <a:solidFill>
                <a:srgbClr val="D9D9D9"/>
              </a:solidFill>
              <a:latin typeface="Gill Sans Nova" panose="020B06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9572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563</Words>
  <Application>Microsoft Office PowerPoint</Application>
  <PresentationFormat>Widescreen</PresentationFormat>
  <Paragraphs>148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</vt:lpstr>
      <vt:lpstr>Calibri</vt:lpstr>
      <vt:lpstr>Calibri Light</vt:lpstr>
      <vt:lpstr>Georgia</vt:lpstr>
      <vt:lpstr>Gill Sans MT</vt:lpstr>
      <vt:lpstr>Gill Sans Nova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hernan martinez campirano</dc:creator>
  <cp:lastModifiedBy>hernan martinez campirano</cp:lastModifiedBy>
  <cp:revision>6</cp:revision>
  <dcterms:created xsi:type="dcterms:W3CDTF">2022-10-12T23:29:34Z</dcterms:created>
  <dcterms:modified xsi:type="dcterms:W3CDTF">2022-10-20T01:55:35Z</dcterms:modified>
</cp:coreProperties>
</file>